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1" d="100"/>
          <a:sy n="61" d="100"/>
        </p:scale>
        <p:origin x="88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753159497356088E-2"/>
          <c:y val="3.9024380251102941E-2"/>
          <c:w val="0.78854411576136718"/>
          <c:h val="0.86682930239311107"/>
        </c:manualLayout>
      </c:layout>
      <c:barChart>
        <c:barDir val="col"/>
        <c:grouping val="clustered"/>
        <c:varyColors val="0"/>
        <c:ser>
          <c:idx val="0"/>
          <c:order val="0"/>
          <c:spPr>
            <a:gradFill rotWithShape="1">
              <a:gsLst>
                <a:gs pos="0">
                  <a:schemeClr val="accent1">
                    <a:tint val="98000"/>
                    <a:satMod val="110000"/>
                    <a:lumMod val="104000"/>
                  </a:schemeClr>
                </a:gs>
                <a:gs pos="69000">
                  <a:schemeClr val="accent1">
                    <a:shade val="88000"/>
                    <a:satMod val="130000"/>
                    <a:lumMod val="92000"/>
                  </a:schemeClr>
                </a:gs>
                <a:gs pos="100000">
                  <a:schemeClr val="accent1">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c:spPr>
          <c:invertIfNegative val="0"/>
          <c:cat>
            <c:strRef>
              <c:f>Sheet1!$B$1:$D$1</c:f>
              <c:strCache>
                <c:ptCount val="3"/>
                <c:pt idx="0">
                  <c:v>Revenue (BDT in Million)</c:v>
                </c:pt>
                <c:pt idx="1">
                  <c:v>Cost of Goods Sold (BDT)</c:v>
                </c:pt>
                <c:pt idx="2">
                  <c:v>Profit (BDT)</c:v>
                </c:pt>
              </c:strCache>
            </c:strRef>
          </c:cat>
          <c:val>
            <c:numRef>
              <c:f>Sheet1!$B$2:$D$2</c:f>
              <c:numCache>
                <c:formatCode>General</c:formatCode>
                <c:ptCount val="3"/>
                <c:pt idx="0">
                  <c:v>500</c:v>
                </c:pt>
                <c:pt idx="1">
                  <c:v>350</c:v>
                </c:pt>
                <c:pt idx="2">
                  <c:v>150</c:v>
                </c:pt>
              </c:numCache>
            </c:numRef>
          </c:val>
          <c:extLst>
            <c:ext xmlns:c16="http://schemas.microsoft.com/office/drawing/2014/chart" uri="{C3380CC4-5D6E-409C-BE32-E72D297353CC}">
              <c16:uniqueId val="{00000000-5B21-471A-B404-F247863A262A}"/>
            </c:ext>
          </c:extLst>
        </c:ser>
        <c:ser>
          <c:idx val="1"/>
          <c:order val="1"/>
          <c:spPr>
            <a:gradFill rotWithShape="1">
              <a:gsLst>
                <a:gs pos="0">
                  <a:schemeClr val="accent2">
                    <a:tint val="98000"/>
                    <a:satMod val="110000"/>
                    <a:lumMod val="104000"/>
                  </a:schemeClr>
                </a:gs>
                <a:gs pos="69000">
                  <a:schemeClr val="accent2">
                    <a:shade val="88000"/>
                    <a:satMod val="130000"/>
                    <a:lumMod val="92000"/>
                  </a:schemeClr>
                </a:gs>
                <a:gs pos="100000">
                  <a:schemeClr val="accent2">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c:spPr>
          <c:invertIfNegative val="0"/>
          <c:cat>
            <c:strRef>
              <c:f>Sheet1!$B$1:$D$1</c:f>
              <c:strCache>
                <c:ptCount val="3"/>
                <c:pt idx="0">
                  <c:v>Revenue (BDT in Million)</c:v>
                </c:pt>
                <c:pt idx="1">
                  <c:v>Cost of Goods Sold (BDT)</c:v>
                </c:pt>
                <c:pt idx="2">
                  <c:v>Profit (BDT)</c:v>
                </c:pt>
              </c:strCache>
            </c:strRef>
          </c:cat>
          <c:val>
            <c:numRef>
              <c:f>Sheet1!$B$3:$D$3</c:f>
              <c:numCache>
                <c:formatCode>General</c:formatCode>
                <c:ptCount val="3"/>
                <c:pt idx="0">
                  <c:v>550</c:v>
                </c:pt>
                <c:pt idx="1">
                  <c:v>375</c:v>
                </c:pt>
                <c:pt idx="2">
                  <c:v>175</c:v>
                </c:pt>
              </c:numCache>
            </c:numRef>
          </c:val>
          <c:extLst>
            <c:ext xmlns:c16="http://schemas.microsoft.com/office/drawing/2014/chart" uri="{C3380CC4-5D6E-409C-BE32-E72D297353CC}">
              <c16:uniqueId val="{00000001-5B21-471A-B404-F247863A262A}"/>
            </c:ext>
          </c:extLst>
        </c:ser>
        <c:dLbls>
          <c:showLegendKey val="0"/>
          <c:showVal val="0"/>
          <c:showCatName val="0"/>
          <c:showSerName val="0"/>
          <c:showPercent val="0"/>
          <c:showBubbleSize val="0"/>
        </c:dLbls>
        <c:gapWidth val="100"/>
        <c:overlap val="-24"/>
        <c:axId val="39643776"/>
        <c:axId val="39645952"/>
      </c:barChart>
      <c:catAx>
        <c:axId val="39643776"/>
        <c:scaling>
          <c:orientation val="minMax"/>
        </c:scaling>
        <c:delete val="0"/>
        <c:axPos val="b"/>
        <c:numFmt formatCode="General" sourceLinked="0"/>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39645952"/>
        <c:crosses val="autoZero"/>
        <c:auto val="1"/>
        <c:lblAlgn val="ctr"/>
        <c:lblOffset val="100"/>
        <c:noMultiLvlLbl val="0"/>
      </c:catAx>
      <c:valAx>
        <c:axId val="39645952"/>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396437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BEDB1C-1ACD-4146-93D4-2DF74C86CAFA}" type="doc">
      <dgm:prSet loTypeId="urn:microsoft.com/office/officeart/2005/8/layout/process4" loCatId="list" qsTypeId="urn:microsoft.com/office/officeart/2005/8/quickstyle/simple2" qsCatId="simple" csTypeId="urn:microsoft.com/office/officeart/2005/8/colors/accent0_1" csCatId="mainScheme" phldr="1"/>
      <dgm:spPr/>
      <dgm:t>
        <a:bodyPr/>
        <a:lstStyle/>
        <a:p>
          <a:endParaRPr lang="en-GB"/>
        </a:p>
      </dgm:t>
    </dgm:pt>
    <dgm:pt modelId="{BDABAF8B-17FE-40C1-8378-B68F0DDD71D2}">
      <dgm:prSet phldrT="[Text]" custT="1"/>
      <dgm:spPr/>
      <dgm:t>
        <a:bodyPr/>
        <a:lstStyle/>
        <a:p>
          <a:r>
            <a:rPr lang="en-GB" sz="1800" b="1">
              <a:latin typeface="Calibri" pitchFamily="34" charset="0"/>
              <a:ea typeface="Calibri" pitchFamily="34" charset="0"/>
              <a:cs typeface="Calibri" pitchFamily="34" charset="0"/>
            </a:rPr>
            <a:t>Founded in 1987, one of Bangladesh's largest industrial conglomerates</a:t>
          </a:r>
        </a:p>
      </dgm:t>
    </dgm:pt>
    <dgm:pt modelId="{F49C5092-749F-4981-A65D-A2AA322FAF94}" type="parTrans" cxnId="{EFEB2D58-DB69-4E4D-B83A-C08B3051E524}">
      <dgm:prSet/>
      <dgm:spPr/>
      <dgm:t>
        <a:bodyPr/>
        <a:lstStyle/>
        <a:p>
          <a:endParaRPr lang="en-GB"/>
        </a:p>
      </dgm:t>
    </dgm:pt>
    <dgm:pt modelId="{5E0C6819-A6AC-4544-A8B9-C3CCADBDAC82}" type="sibTrans" cxnId="{EFEB2D58-DB69-4E4D-B83A-C08B3051E524}">
      <dgm:prSet/>
      <dgm:spPr/>
      <dgm:t>
        <a:bodyPr/>
        <a:lstStyle/>
        <a:p>
          <a:endParaRPr lang="en-GB"/>
        </a:p>
      </dgm:t>
    </dgm:pt>
    <dgm:pt modelId="{9F7971F0-AE96-42D8-8315-9050AB363276}">
      <dgm:prSet phldrT="[Text]" custT="1"/>
      <dgm:spPr/>
      <dgm:t>
        <a:bodyPr/>
        <a:lstStyle/>
        <a:p>
          <a:r>
            <a:rPr lang="en-GB" sz="1800" b="1">
              <a:latin typeface="Calibri" pitchFamily="34" charset="0"/>
              <a:ea typeface="Calibri" pitchFamily="34" charset="0"/>
              <a:cs typeface="Calibri" pitchFamily="34" charset="0"/>
            </a:rPr>
            <a:t>Core industries: real estate, paper, cement, steel, and more.</a:t>
          </a:r>
        </a:p>
      </dgm:t>
    </dgm:pt>
    <dgm:pt modelId="{8FB08D84-1B24-4605-9B0A-B2D6431C2D2C}" type="parTrans" cxnId="{8B8A104D-3201-44C4-AEFE-757610A8C3B2}">
      <dgm:prSet/>
      <dgm:spPr/>
      <dgm:t>
        <a:bodyPr/>
        <a:lstStyle/>
        <a:p>
          <a:endParaRPr lang="en-GB"/>
        </a:p>
      </dgm:t>
    </dgm:pt>
    <dgm:pt modelId="{44EE9066-01CA-4372-93F6-F603B94D2C70}" type="sibTrans" cxnId="{8B8A104D-3201-44C4-AEFE-757610A8C3B2}">
      <dgm:prSet/>
      <dgm:spPr/>
      <dgm:t>
        <a:bodyPr/>
        <a:lstStyle/>
        <a:p>
          <a:endParaRPr lang="en-GB"/>
        </a:p>
      </dgm:t>
    </dgm:pt>
    <dgm:pt modelId="{30612FA7-B53A-4569-804B-D784829FC9B3}">
      <dgm:prSet custT="1"/>
      <dgm:spPr/>
      <dgm:t>
        <a:bodyPr/>
        <a:lstStyle/>
        <a:p>
          <a:r>
            <a:rPr lang="en-GB" sz="1800" b="1">
              <a:latin typeface="Calibri" pitchFamily="34" charset="0"/>
              <a:ea typeface="Calibri" pitchFamily="34" charset="0"/>
              <a:cs typeface="Calibri" pitchFamily="34" charset="0"/>
            </a:rPr>
            <a:t>Vision: To lead in every sector they operate</a:t>
          </a:r>
        </a:p>
      </dgm:t>
    </dgm:pt>
    <dgm:pt modelId="{FED9765E-75C1-47F0-B417-D0A03E454A7D}" type="parTrans" cxnId="{79A65BC0-1F34-44D0-AA28-818484D1525B}">
      <dgm:prSet/>
      <dgm:spPr/>
      <dgm:t>
        <a:bodyPr/>
        <a:lstStyle/>
        <a:p>
          <a:endParaRPr lang="en-GB"/>
        </a:p>
      </dgm:t>
    </dgm:pt>
    <dgm:pt modelId="{3519B4B8-4935-4829-9AA5-F61EE4B99AAD}" type="sibTrans" cxnId="{79A65BC0-1F34-44D0-AA28-818484D1525B}">
      <dgm:prSet/>
      <dgm:spPr/>
      <dgm:t>
        <a:bodyPr/>
        <a:lstStyle/>
        <a:p>
          <a:endParaRPr lang="en-GB"/>
        </a:p>
      </dgm:t>
    </dgm:pt>
    <dgm:pt modelId="{67737592-9B94-42D8-850C-6A28E0805F6A}">
      <dgm:prSet custT="1"/>
      <dgm:spPr/>
      <dgm:t>
        <a:bodyPr/>
        <a:lstStyle/>
        <a:p>
          <a:r>
            <a:rPr lang="en-GB" sz="1800" b="1">
              <a:latin typeface="Calibri" pitchFamily="34" charset="0"/>
              <a:ea typeface="Calibri" pitchFamily="34" charset="0"/>
              <a:cs typeface="Calibri" pitchFamily="34" charset="0"/>
            </a:rPr>
            <a:t>Mission: Driving economic growth and quality lifestyle for Bangladesh.</a:t>
          </a:r>
        </a:p>
      </dgm:t>
    </dgm:pt>
    <dgm:pt modelId="{09631094-AA57-45E4-BA6E-3F5AC32D6836}" type="parTrans" cxnId="{22639831-19E6-4898-B9A2-1D5C24114FF0}">
      <dgm:prSet/>
      <dgm:spPr/>
      <dgm:t>
        <a:bodyPr/>
        <a:lstStyle/>
        <a:p>
          <a:endParaRPr lang="en-GB"/>
        </a:p>
      </dgm:t>
    </dgm:pt>
    <dgm:pt modelId="{33F6321B-843B-4E02-9BF1-DDC9DDDBF9D5}" type="sibTrans" cxnId="{22639831-19E6-4898-B9A2-1D5C24114FF0}">
      <dgm:prSet/>
      <dgm:spPr/>
      <dgm:t>
        <a:bodyPr/>
        <a:lstStyle/>
        <a:p>
          <a:endParaRPr lang="en-GB"/>
        </a:p>
      </dgm:t>
    </dgm:pt>
    <dgm:pt modelId="{141E7935-DE67-4601-BBE6-F7FAD6D1CF66}" type="pres">
      <dgm:prSet presAssocID="{95BEDB1C-1ACD-4146-93D4-2DF74C86CAFA}" presName="Name0" presStyleCnt="0">
        <dgm:presLayoutVars>
          <dgm:dir/>
          <dgm:animLvl val="lvl"/>
          <dgm:resizeHandles val="exact"/>
        </dgm:presLayoutVars>
      </dgm:prSet>
      <dgm:spPr/>
    </dgm:pt>
    <dgm:pt modelId="{E403927D-F0D8-4E3A-B230-D06CFCF0075A}" type="pres">
      <dgm:prSet presAssocID="{30612FA7-B53A-4569-804B-D784829FC9B3}" presName="boxAndChildren" presStyleCnt="0"/>
      <dgm:spPr/>
    </dgm:pt>
    <dgm:pt modelId="{1EB51D59-231F-4134-9DC8-EFD44FC19D0B}" type="pres">
      <dgm:prSet presAssocID="{30612FA7-B53A-4569-804B-D784829FC9B3}" presName="parentTextBox" presStyleLbl="node1" presStyleIdx="0" presStyleCnt="4"/>
      <dgm:spPr/>
    </dgm:pt>
    <dgm:pt modelId="{ACD5410F-2704-42BA-A81E-68A91BEA5F63}" type="pres">
      <dgm:prSet presAssocID="{33F6321B-843B-4E02-9BF1-DDC9DDDBF9D5}" presName="sp" presStyleCnt="0"/>
      <dgm:spPr/>
    </dgm:pt>
    <dgm:pt modelId="{ED0A60FC-8029-4489-9604-A2E5E27A7D5D}" type="pres">
      <dgm:prSet presAssocID="{67737592-9B94-42D8-850C-6A28E0805F6A}" presName="arrowAndChildren" presStyleCnt="0"/>
      <dgm:spPr/>
    </dgm:pt>
    <dgm:pt modelId="{1565B6DA-C215-4446-A831-3FDEA8B64AE5}" type="pres">
      <dgm:prSet presAssocID="{67737592-9B94-42D8-850C-6A28E0805F6A}" presName="parentTextArrow" presStyleLbl="node1" presStyleIdx="1" presStyleCnt="4"/>
      <dgm:spPr/>
    </dgm:pt>
    <dgm:pt modelId="{99BC1F94-E597-411C-8AC8-C55E7E4401B0}" type="pres">
      <dgm:prSet presAssocID="{44EE9066-01CA-4372-93F6-F603B94D2C70}" presName="sp" presStyleCnt="0"/>
      <dgm:spPr/>
    </dgm:pt>
    <dgm:pt modelId="{F527B295-873E-486B-8789-0F329E9D995F}" type="pres">
      <dgm:prSet presAssocID="{9F7971F0-AE96-42D8-8315-9050AB363276}" presName="arrowAndChildren" presStyleCnt="0"/>
      <dgm:spPr/>
    </dgm:pt>
    <dgm:pt modelId="{4B22E4AA-0371-4E93-867C-D9DCF54A222B}" type="pres">
      <dgm:prSet presAssocID="{9F7971F0-AE96-42D8-8315-9050AB363276}" presName="parentTextArrow" presStyleLbl="node1" presStyleIdx="2" presStyleCnt="4"/>
      <dgm:spPr/>
    </dgm:pt>
    <dgm:pt modelId="{45455BCA-FF15-47DD-923E-0BC5376855C4}" type="pres">
      <dgm:prSet presAssocID="{5E0C6819-A6AC-4544-A8B9-C3CCADBDAC82}" presName="sp" presStyleCnt="0"/>
      <dgm:spPr/>
    </dgm:pt>
    <dgm:pt modelId="{20B7D687-CA1F-43C1-BF3F-36D83D0D7D30}" type="pres">
      <dgm:prSet presAssocID="{BDABAF8B-17FE-40C1-8378-B68F0DDD71D2}" presName="arrowAndChildren" presStyleCnt="0"/>
      <dgm:spPr/>
    </dgm:pt>
    <dgm:pt modelId="{0410C92E-0A3B-48E6-9FB1-4EE833D9D82C}" type="pres">
      <dgm:prSet presAssocID="{BDABAF8B-17FE-40C1-8378-B68F0DDD71D2}" presName="parentTextArrow" presStyleLbl="node1" presStyleIdx="3" presStyleCnt="4"/>
      <dgm:spPr/>
    </dgm:pt>
  </dgm:ptLst>
  <dgm:cxnLst>
    <dgm:cxn modelId="{22639831-19E6-4898-B9A2-1D5C24114FF0}" srcId="{95BEDB1C-1ACD-4146-93D4-2DF74C86CAFA}" destId="{67737592-9B94-42D8-850C-6A28E0805F6A}" srcOrd="2" destOrd="0" parTransId="{09631094-AA57-45E4-BA6E-3F5AC32D6836}" sibTransId="{33F6321B-843B-4E02-9BF1-DDC9DDDBF9D5}"/>
    <dgm:cxn modelId="{A8A68234-C5DA-4AD4-8FA8-822EB602E699}" type="presOf" srcId="{95BEDB1C-1ACD-4146-93D4-2DF74C86CAFA}" destId="{141E7935-DE67-4601-BBE6-F7FAD6D1CF66}" srcOrd="0" destOrd="0" presId="urn:microsoft.com/office/officeart/2005/8/layout/process4"/>
    <dgm:cxn modelId="{8B8A104D-3201-44C4-AEFE-757610A8C3B2}" srcId="{95BEDB1C-1ACD-4146-93D4-2DF74C86CAFA}" destId="{9F7971F0-AE96-42D8-8315-9050AB363276}" srcOrd="1" destOrd="0" parTransId="{8FB08D84-1B24-4605-9B0A-B2D6431C2D2C}" sibTransId="{44EE9066-01CA-4372-93F6-F603B94D2C70}"/>
    <dgm:cxn modelId="{EFEB2D58-DB69-4E4D-B83A-C08B3051E524}" srcId="{95BEDB1C-1ACD-4146-93D4-2DF74C86CAFA}" destId="{BDABAF8B-17FE-40C1-8378-B68F0DDD71D2}" srcOrd="0" destOrd="0" parTransId="{F49C5092-749F-4981-A65D-A2AA322FAF94}" sibTransId="{5E0C6819-A6AC-4544-A8B9-C3CCADBDAC82}"/>
    <dgm:cxn modelId="{AC57457D-25EB-4FCE-BD49-D9A94422EDB5}" type="presOf" srcId="{30612FA7-B53A-4569-804B-D784829FC9B3}" destId="{1EB51D59-231F-4134-9DC8-EFD44FC19D0B}" srcOrd="0" destOrd="0" presId="urn:microsoft.com/office/officeart/2005/8/layout/process4"/>
    <dgm:cxn modelId="{47936690-20AD-43B4-BB04-65C3C20E4112}" type="presOf" srcId="{67737592-9B94-42D8-850C-6A28E0805F6A}" destId="{1565B6DA-C215-4446-A831-3FDEA8B64AE5}" srcOrd="0" destOrd="0" presId="urn:microsoft.com/office/officeart/2005/8/layout/process4"/>
    <dgm:cxn modelId="{E3A1F9BF-A968-44A7-9A50-AE73C1F5BDD9}" type="presOf" srcId="{BDABAF8B-17FE-40C1-8378-B68F0DDD71D2}" destId="{0410C92E-0A3B-48E6-9FB1-4EE833D9D82C}" srcOrd="0" destOrd="0" presId="urn:microsoft.com/office/officeart/2005/8/layout/process4"/>
    <dgm:cxn modelId="{79A65BC0-1F34-44D0-AA28-818484D1525B}" srcId="{95BEDB1C-1ACD-4146-93D4-2DF74C86CAFA}" destId="{30612FA7-B53A-4569-804B-D784829FC9B3}" srcOrd="3" destOrd="0" parTransId="{FED9765E-75C1-47F0-B417-D0A03E454A7D}" sibTransId="{3519B4B8-4935-4829-9AA5-F61EE4B99AAD}"/>
    <dgm:cxn modelId="{FCDA17CF-30C9-4641-84C0-A2E59F319D0F}" type="presOf" srcId="{9F7971F0-AE96-42D8-8315-9050AB363276}" destId="{4B22E4AA-0371-4E93-867C-D9DCF54A222B}" srcOrd="0" destOrd="0" presId="urn:microsoft.com/office/officeart/2005/8/layout/process4"/>
    <dgm:cxn modelId="{B24D6914-9E15-487B-A31E-7973A8C0AF70}" type="presParOf" srcId="{141E7935-DE67-4601-BBE6-F7FAD6D1CF66}" destId="{E403927D-F0D8-4E3A-B230-D06CFCF0075A}" srcOrd="0" destOrd="0" presId="urn:microsoft.com/office/officeart/2005/8/layout/process4"/>
    <dgm:cxn modelId="{498237DA-1719-4991-BAED-40DA4FE36675}" type="presParOf" srcId="{E403927D-F0D8-4E3A-B230-D06CFCF0075A}" destId="{1EB51D59-231F-4134-9DC8-EFD44FC19D0B}" srcOrd="0" destOrd="0" presId="urn:microsoft.com/office/officeart/2005/8/layout/process4"/>
    <dgm:cxn modelId="{F4A72662-845D-425B-A309-03B284269F9D}" type="presParOf" srcId="{141E7935-DE67-4601-BBE6-F7FAD6D1CF66}" destId="{ACD5410F-2704-42BA-A81E-68A91BEA5F63}" srcOrd="1" destOrd="0" presId="urn:microsoft.com/office/officeart/2005/8/layout/process4"/>
    <dgm:cxn modelId="{87C505B3-E2A5-4A97-B662-CBAC597ECC31}" type="presParOf" srcId="{141E7935-DE67-4601-BBE6-F7FAD6D1CF66}" destId="{ED0A60FC-8029-4489-9604-A2E5E27A7D5D}" srcOrd="2" destOrd="0" presId="urn:microsoft.com/office/officeart/2005/8/layout/process4"/>
    <dgm:cxn modelId="{9DEC6572-D66E-4653-8137-12FF687341CC}" type="presParOf" srcId="{ED0A60FC-8029-4489-9604-A2E5E27A7D5D}" destId="{1565B6DA-C215-4446-A831-3FDEA8B64AE5}" srcOrd="0" destOrd="0" presId="urn:microsoft.com/office/officeart/2005/8/layout/process4"/>
    <dgm:cxn modelId="{2DC3313F-FFAF-4F66-8154-D1EE4275B213}" type="presParOf" srcId="{141E7935-DE67-4601-BBE6-F7FAD6D1CF66}" destId="{99BC1F94-E597-411C-8AC8-C55E7E4401B0}" srcOrd="3" destOrd="0" presId="urn:microsoft.com/office/officeart/2005/8/layout/process4"/>
    <dgm:cxn modelId="{E0969A48-0066-4E25-9BF3-D8D7E6B8AE2E}" type="presParOf" srcId="{141E7935-DE67-4601-BBE6-F7FAD6D1CF66}" destId="{F527B295-873E-486B-8789-0F329E9D995F}" srcOrd="4" destOrd="0" presId="urn:microsoft.com/office/officeart/2005/8/layout/process4"/>
    <dgm:cxn modelId="{26102AC9-B332-4324-90CD-685F6D602327}" type="presParOf" srcId="{F527B295-873E-486B-8789-0F329E9D995F}" destId="{4B22E4AA-0371-4E93-867C-D9DCF54A222B}" srcOrd="0" destOrd="0" presId="urn:microsoft.com/office/officeart/2005/8/layout/process4"/>
    <dgm:cxn modelId="{8CB5EB9A-1520-4A0D-AAA6-8B99773B19C2}" type="presParOf" srcId="{141E7935-DE67-4601-BBE6-F7FAD6D1CF66}" destId="{45455BCA-FF15-47DD-923E-0BC5376855C4}" srcOrd="5" destOrd="0" presId="urn:microsoft.com/office/officeart/2005/8/layout/process4"/>
    <dgm:cxn modelId="{3B18E3C8-88F1-4B9E-8F47-229C1BDCE25F}" type="presParOf" srcId="{141E7935-DE67-4601-BBE6-F7FAD6D1CF66}" destId="{20B7D687-CA1F-43C1-BF3F-36D83D0D7D30}" srcOrd="6" destOrd="0" presId="urn:microsoft.com/office/officeart/2005/8/layout/process4"/>
    <dgm:cxn modelId="{6B9AE9C7-C7ED-4890-8934-59327707C9B4}" type="presParOf" srcId="{20B7D687-CA1F-43C1-BF3F-36D83D0D7D30}" destId="{0410C92E-0A3B-48E6-9FB1-4EE833D9D82C}"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B74B16-95C7-4999-B26F-0E9E37A2112A}" type="doc">
      <dgm:prSet loTypeId="urn:microsoft.com/office/officeart/2005/8/layout/vProcess5" loCatId="process" qsTypeId="urn:microsoft.com/office/officeart/2005/8/quickstyle/simple1" qsCatId="simple" csTypeId="urn:microsoft.com/office/officeart/2005/8/colors/accent2_1" csCatId="accent2" phldr="1"/>
      <dgm:spPr/>
      <dgm:t>
        <a:bodyPr/>
        <a:lstStyle/>
        <a:p>
          <a:endParaRPr lang="en-GB"/>
        </a:p>
      </dgm:t>
    </dgm:pt>
    <dgm:pt modelId="{863AFF67-02DE-45DA-8475-204A44816C7C}">
      <dgm:prSet phldrT="[Text]" custT="1"/>
      <dgm:spPr/>
      <dgm:t>
        <a:bodyPr/>
        <a:lstStyle/>
        <a:p>
          <a:r>
            <a:rPr lang="en-GB" sz="1800" b="1" err="1">
              <a:latin typeface="Calibri" pitchFamily="34" charset="0"/>
              <a:ea typeface="Calibri" pitchFamily="34" charset="0"/>
              <a:cs typeface="Calibri" pitchFamily="34" charset="0"/>
            </a:rPr>
            <a:t>Bashundhara</a:t>
          </a:r>
          <a:r>
            <a:rPr lang="en-GB" sz="1800" b="1">
              <a:latin typeface="Calibri" pitchFamily="34" charset="0"/>
              <a:ea typeface="Calibri" pitchFamily="34" charset="0"/>
              <a:cs typeface="Calibri" pitchFamily="34" charset="0"/>
            </a:rPr>
            <a:t> Paper: Exporting eco-friendly paper products worldwide</a:t>
          </a:r>
          <a:r>
            <a:rPr lang="en-GB" sz="1800">
              <a:latin typeface="Calibri" pitchFamily="34" charset="0"/>
              <a:ea typeface="Calibri" pitchFamily="34" charset="0"/>
              <a:cs typeface="Calibri" pitchFamily="34" charset="0"/>
            </a:rPr>
            <a:t>.</a:t>
          </a:r>
        </a:p>
      </dgm:t>
    </dgm:pt>
    <dgm:pt modelId="{F8AAE65D-EAE6-4E65-AC6B-1BA969844D63}" type="parTrans" cxnId="{382F7D0C-61E2-4EE5-A125-ABF9F1E44282}">
      <dgm:prSet/>
      <dgm:spPr/>
      <dgm:t>
        <a:bodyPr/>
        <a:lstStyle/>
        <a:p>
          <a:endParaRPr lang="en-GB"/>
        </a:p>
      </dgm:t>
    </dgm:pt>
    <dgm:pt modelId="{7EA31F07-08F9-4CB5-B97B-DCDD1A7341D5}" type="sibTrans" cxnId="{382F7D0C-61E2-4EE5-A125-ABF9F1E44282}">
      <dgm:prSet/>
      <dgm:spPr/>
      <dgm:t>
        <a:bodyPr/>
        <a:lstStyle/>
        <a:p>
          <a:endParaRPr lang="en-GB"/>
        </a:p>
      </dgm:t>
    </dgm:pt>
    <dgm:pt modelId="{89380532-B5E9-456E-A03B-982D8A09628A}">
      <dgm:prSet phldrT="[Text]" custT="1"/>
      <dgm:spPr/>
      <dgm:t>
        <a:bodyPr/>
        <a:lstStyle/>
        <a:p>
          <a:r>
            <a:rPr lang="en-GB" sz="1800" b="1" err="1">
              <a:latin typeface="Calibri" pitchFamily="34" charset="0"/>
              <a:ea typeface="Calibri" pitchFamily="34" charset="0"/>
              <a:cs typeface="Calibri" pitchFamily="34" charset="0"/>
            </a:rPr>
            <a:t>Bashundhara</a:t>
          </a:r>
          <a:r>
            <a:rPr lang="en-GB" sz="1800" b="1">
              <a:latin typeface="Calibri" pitchFamily="34" charset="0"/>
              <a:ea typeface="Calibri" pitchFamily="34" charset="0"/>
              <a:cs typeface="Calibri" pitchFamily="34" charset="0"/>
            </a:rPr>
            <a:t> LP Gas: Reliable and safe energy solutions.</a:t>
          </a:r>
        </a:p>
      </dgm:t>
    </dgm:pt>
    <dgm:pt modelId="{48494A47-245D-45E8-BEC1-C57962288D09}" type="parTrans" cxnId="{D1C2FAF7-4253-405C-800F-7AE13E42061E}">
      <dgm:prSet/>
      <dgm:spPr/>
      <dgm:t>
        <a:bodyPr/>
        <a:lstStyle/>
        <a:p>
          <a:endParaRPr lang="en-GB"/>
        </a:p>
      </dgm:t>
    </dgm:pt>
    <dgm:pt modelId="{AC1CF91B-2558-4221-A723-0335DC793CC3}" type="sibTrans" cxnId="{D1C2FAF7-4253-405C-800F-7AE13E42061E}">
      <dgm:prSet/>
      <dgm:spPr/>
      <dgm:t>
        <a:bodyPr/>
        <a:lstStyle/>
        <a:p>
          <a:endParaRPr lang="en-GB"/>
        </a:p>
      </dgm:t>
    </dgm:pt>
    <dgm:pt modelId="{A7D61350-6809-467D-89B3-66DECCEBE69C}">
      <dgm:prSet phldrT="[Text]" custT="1"/>
      <dgm:spPr/>
      <dgm:t>
        <a:bodyPr/>
        <a:lstStyle/>
        <a:p>
          <a:r>
            <a:rPr lang="en-GB" sz="1800" b="1" err="1">
              <a:latin typeface="Calibri" pitchFamily="34" charset="0"/>
              <a:ea typeface="Calibri" pitchFamily="34" charset="0"/>
              <a:cs typeface="Calibri" pitchFamily="34" charset="0"/>
            </a:rPr>
            <a:t>Bashundhara</a:t>
          </a:r>
          <a:r>
            <a:rPr lang="en-GB" sz="1800" b="1">
              <a:latin typeface="Calibri" pitchFamily="34" charset="0"/>
              <a:ea typeface="Calibri" pitchFamily="34" charset="0"/>
              <a:cs typeface="Calibri" pitchFamily="34" charset="0"/>
            </a:rPr>
            <a:t> Food &amp; Beverage: Diverse range of high-quality food products.</a:t>
          </a:r>
        </a:p>
      </dgm:t>
    </dgm:pt>
    <dgm:pt modelId="{6881FFCD-AEFA-4F66-8BE5-BB7F5A9C0049}" type="parTrans" cxnId="{F5B82E63-3EB7-4A36-A7DC-E320D92EF894}">
      <dgm:prSet/>
      <dgm:spPr/>
      <dgm:t>
        <a:bodyPr/>
        <a:lstStyle/>
        <a:p>
          <a:endParaRPr lang="en-GB"/>
        </a:p>
      </dgm:t>
    </dgm:pt>
    <dgm:pt modelId="{5EA98F83-AEAD-4D04-BA18-3DD77F7F8CF9}" type="sibTrans" cxnId="{F5B82E63-3EB7-4A36-A7DC-E320D92EF894}">
      <dgm:prSet/>
      <dgm:spPr/>
      <dgm:t>
        <a:bodyPr/>
        <a:lstStyle/>
        <a:p>
          <a:endParaRPr lang="en-GB"/>
        </a:p>
      </dgm:t>
    </dgm:pt>
    <dgm:pt modelId="{9D0538A7-E103-46F2-A18C-646DC74A5128}">
      <dgm:prSet custT="1"/>
      <dgm:spPr/>
      <dgm:t>
        <a:bodyPr/>
        <a:lstStyle/>
        <a:p>
          <a:pPr algn="l"/>
          <a:r>
            <a:rPr lang="en-GB" sz="1800" b="1" err="1">
              <a:latin typeface="Calibri" pitchFamily="34" charset="0"/>
              <a:ea typeface="Calibri" pitchFamily="34" charset="0"/>
              <a:cs typeface="Calibri" pitchFamily="34" charset="0"/>
            </a:rPr>
            <a:t>Bashundhara</a:t>
          </a:r>
          <a:r>
            <a:rPr lang="en-GB" sz="1800" b="1">
              <a:latin typeface="Calibri" pitchFamily="34" charset="0"/>
              <a:ea typeface="Calibri" pitchFamily="34" charset="0"/>
              <a:cs typeface="Calibri" pitchFamily="34" charset="0"/>
            </a:rPr>
            <a:t> Cement: One of the largest cement producers in Bangladesh.</a:t>
          </a:r>
        </a:p>
      </dgm:t>
    </dgm:pt>
    <dgm:pt modelId="{45323D53-602E-4267-BBD5-262921697811}" type="parTrans" cxnId="{7E4A7A7B-9482-4BA8-A21E-244F2E04F4B7}">
      <dgm:prSet/>
      <dgm:spPr/>
      <dgm:t>
        <a:bodyPr/>
        <a:lstStyle/>
        <a:p>
          <a:endParaRPr lang="en-GB"/>
        </a:p>
      </dgm:t>
    </dgm:pt>
    <dgm:pt modelId="{916D5E72-D864-44FF-9B9E-1B622E3E214A}" type="sibTrans" cxnId="{7E4A7A7B-9482-4BA8-A21E-244F2E04F4B7}">
      <dgm:prSet/>
      <dgm:spPr/>
      <dgm:t>
        <a:bodyPr/>
        <a:lstStyle/>
        <a:p>
          <a:endParaRPr lang="en-GB"/>
        </a:p>
      </dgm:t>
    </dgm:pt>
    <dgm:pt modelId="{DB9064CF-BC60-484D-9094-65334DDDB4A5}" type="pres">
      <dgm:prSet presAssocID="{15B74B16-95C7-4999-B26F-0E9E37A2112A}" presName="outerComposite" presStyleCnt="0">
        <dgm:presLayoutVars>
          <dgm:chMax val="5"/>
          <dgm:dir/>
          <dgm:resizeHandles val="exact"/>
        </dgm:presLayoutVars>
      </dgm:prSet>
      <dgm:spPr/>
    </dgm:pt>
    <dgm:pt modelId="{C7E20246-45D0-4F10-BFA8-3D929D4AAE53}" type="pres">
      <dgm:prSet presAssocID="{15B74B16-95C7-4999-B26F-0E9E37A2112A}" presName="dummyMaxCanvas" presStyleCnt="0">
        <dgm:presLayoutVars/>
      </dgm:prSet>
      <dgm:spPr/>
    </dgm:pt>
    <dgm:pt modelId="{976A97D0-D916-42D5-8443-C6CE74A33290}" type="pres">
      <dgm:prSet presAssocID="{15B74B16-95C7-4999-B26F-0E9E37A2112A}" presName="FourNodes_1" presStyleLbl="node1" presStyleIdx="0" presStyleCnt="4">
        <dgm:presLayoutVars>
          <dgm:bulletEnabled val="1"/>
        </dgm:presLayoutVars>
      </dgm:prSet>
      <dgm:spPr/>
    </dgm:pt>
    <dgm:pt modelId="{58E978D5-D072-42DF-AC53-AE3678C4FD51}" type="pres">
      <dgm:prSet presAssocID="{15B74B16-95C7-4999-B26F-0E9E37A2112A}" presName="FourNodes_2" presStyleLbl="node1" presStyleIdx="1" presStyleCnt="4">
        <dgm:presLayoutVars>
          <dgm:bulletEnabled val="1"/>
        </dgm:presLayoutVars>
      </dgm:prSet>
      <dgm:spPr/>
    </dgm:pt>
    <dgm:pt modelId="{B85F139D-2C30-4043-AE80-3A16C8D6BA74}" type="pres">
      <dgm:prSet presAssocID="{15B74B16-95C7-4999-B26F-0E9E37A2112A}" presName="FourNodes_3" presStyleLbl="node1" presStyleIdx="2" presStyleCnt="4">
        <dgm:presLayoutVars>
          <dgm:bulletEnabled val="1"/>
        </dgm:presLayoutVars>
      </dgm:prSet>
      <dgm:spPr/>
    </dgm:pt>
    <dgm:pt modelId="{D164620D-A00A-4B01-A0C2-A456BAD8D60E}" type="pres">
      <dgm:prSet presAssocID="{15B74B16-95C7-4999-B26F-0E9E37A2112A}" presName="FourNodes_4" presStyleLbl="node1" presStyleIdx="3" presStyleCnt="4">
        <dgm:presLayoutVars>
          <dgm:bulletEnabled val="1"/>
        </dgm:presLayoutVars>
      </dgm:prSet>
      <dgm:spPr/>
    </dgm:pt>
    <dgm:pt modelId="{28C48815-CC27-4D5E-BCC5-FFC525807536}" type="pres">
      <dgm:prSet presAssocID="{15B74B16-95C7-4999-B26F-0E9E37A2112A}" presName="FourConn_1-2" presStyleLbl="fgAccFollowNode1" presStyleIdx="0" presStyleCnt="3">
        <dgm:presLayoutVars>
          <dgm:bulletEnabled val="1"/>
        </dgm:presLayoutVars>
      </dgm:prSet>
      <dgm:spPr/>
    </dgm:pt>
    <dgm:pt modelId="{F9BF7F3B-F011-4183-9417-400FAA0C29E2}" type="pres">
      <dgm:prSet presAssocID="{15B74B16-95C7-4999-B26F-0E9E37A2112A}" presName="FourConn_2-3" presStyleLbl="fgAccFollowNode1" presStyleIdx="1" presStyleCnt="3">
        <dgm:presLayoutVars>
          <dgm:bulletEnabled val="1"/>
        </dgm:presLayoutVars>
      </dgm:prSet>
      <dgm:spPr/>
    </dgm:pt>
    <dgm:pt modelId="{745E3AFE-151A-448E-B0A1-CC6964413F35}" type="pres">
      <dgm:prSet presAssocID="{15B74B16-95C7-4999-B26F-0E9E37A2112A}" presName="FourConn_3-4" presStyleLbl="fgAccFollowNode1" presStyleIdx="2" presStyleCnt="3">
        <dgm:presLayoutVars>
          <dgm:bulletEnabled val="1"/>
        </dgm:presLayoutVars>
      </dgm:prSet>
      <dgm:spPr/>
    </dgm:pt>
    <dgm:pt modelId="{889B0D65-C087-4160-8E45-B4CB56C3F335}" type="pres">
      <dgm:prSet presAssocID="{15B74B16-95C7-4999-B26F-0E9E37A2112A}" presName="FourNodes_1_text" presStyleLbl="node1" presStyleIdx="3" presStyleCnt="4">
        <dgm:presLayoutVars>
          <dgm:bulletEnabled val="1"/>
        </dgm:presLayoutVars>
      </dgm:prSet>
      <dgm:spPr/>
    </dgm:pt>
    <dgm:pt modelId="{BB06F5E9-AF68-4B77-BCA9-BFFD1F92AFE9}" type="pres">
      <dgm:prSet presAssocID="{15B74B16-95C7-4999-B26F-0E9E37A2112A}" presName="FourNodes_2_text" presStyleLbl="node1" presStyleIdx="3" presStyleCnt="4">
        <dgm:presLayoutVars>
          <dgm:bulletEnabled val="1"/>
        </dgm:presLayoutVars>
      </dgm:prSet>
      <dgm:spPr/>
    </dgm:pt>
    <dgm:pt modelId="{DCDDB6DF-74D3-4481-9A37-2B1C820606C5}" type="pres">
      <dgm:prSet presAssocID="{15B74B16-95C7-4999-B26F-0E9E37A2112A}" presName="FourNodes_3_text" presStyleLbl="node1" presStyleIdx="3" presStyleCnt="4">
        <dgm:presLayoutVars>
          <dgm:bulletEnabled val="1"/>
        </dgm:presLayoutVars>
      </dgm:prSet>
      <dgm:spPr/>
    </dgm:pt>
    <dgm:pt modelId="{F7EC1BB5-8DF2-4ACD-93B6-BFDE4AB720DD}" type="pres">
      <dgm:prSet presAssocID="{15B74B16-95C7-4999-B26F-0E9E37A2112A}" presName="FourNodes_4_text" presStyleLbl="node1" presStyleIdx="3" presStyleCnt="4">
        <dgm:presLayoutVars>
          <dgm:bulletEnabled val="1"/>
        </dgm:presLayoutVars>
      </dgm:prSet>
      <dgm:spPr/>
    </dgm:pt>
  </dgm:ptLst>
  <dgm:cxnLst>
    <dgm:cxn modelId="{675CA804-D146-4DC4-9234-2F9AE5C336F4}" type="presOf" srcId="{916D5E72-D864-44FF-9B9E-1B622E3E214A}" destId="{28C48815-CC27-4D5E-BCC5-FFC525807536}" srcOrd="0" destOrd="0" presId="urn:microsoft.com/office/officeart/2005/8/layout/vProcess5"/>
    <dgm:cxn modelId="{382F7D0C-61E2-4EE5-A125-ABF9F1E44282}" srcId="{15B74B16-95C7-4999-B26F-0E9E37A2112A}" destId="{863AFF67-02DE-45DA-8475-204A44816C7C}" srcOrd="1" destOrd="0" parTransId="{F8AAE65D-EAE6-4E65-AC6B-1BA969844D63}" sibTransId="{7EA31F07-08F9-4CB5-B97B-DCDD1A7341D5}"/>
    <dgm:cxn modelId="{45A5D710-BE61-4113-8B73-20D3D892AB32}" type="presOf" srcId="{9D0538A7-E103-46F2-A18C-646DC74A5128}" destId="{976A97D0-D916-42D5-8443-C6CE74A33290}" srcOrd="0" destOrd="0" presId="urn:microsoft.com/office/officeart/2005/8/layout/vProcess5"/>
    <dgm:cxn modelId="{DDE80519-CE9D-4388-8F9D-F5389E1783CE}" type="presOf" srcId="{15B74B16-95C7-4999-B26F-0E9E37A2112A}" destId="{DB9064CF-BC60-484D-9094-65334DDDB4A5}" srcOrd="0" destOrd="0" presId="urn:microsoft.com/office/officeart/2005/8/layout/vProcess5"/>
    <dgm:cxn modelId="{F5B82E63-3EB7-4A36-A7DC-E320D92EF894}" srcId="{15B74B16-95C7-4999-B26F-0E9E37A2112A}" destId="{A7D61350-6809-467D-89B3-66DECCEBE69C}" srcOrd="3" destOrd="0" parTransId="{6881FFCD-AEFA-4F66-8BE5-BB7F5A9C0049}" sibTransId="{5EA98F83-AEAD-4D04-BA18-3DD77F7F8CF9}"/>
    <dgm:cxn modelId="{3B0EE443-D1F8-44D6-8795-39EEF6FEEBA6}" type="presOf" srcId="{9D0538A7-E103-46F2-A18C-646DC74A5128}" destId="{889B0D65-C087-4160-8E45-B4CB56C3F335}" srcOrd="1" destOrd="0" presId="urn:microsoft.com/office/officeart/2005/8/layout/vProcess5"/>
    <dgm:cxn modelId="{D37A777B-93BF-4B3B-9C2D-3D3B41DB2DEB}" type="presOf" srcId="{AC1CF91B-2558-4221-A723-0335DC793CC3}" destId="{745E3AFE-151A-448E-B0A1-CC6964413F35}" srcOrd="0" destOrd="0" presId="urn:microsoft.com/office/officeart/2005/8/layout/vProcess5"/>
    <dgm:cxn modelId="{7E4A7A7B-9482-4BA8-A21E-244F2E04F4B7}" srcId="{15B74B16-95C7-4999-B26F-0E9E37A2112A}" destId="{9D0538A7-E103-46F2-A18C-646DC74A5128}" srcOrd="0" destOrd="0" parTransId="{45323D53-602E-4267-BBD5-262921697811}" sibTransId="{916D5E72-D864-44FF-9B9E-1B622E3E214A}"/>
    <dgm:cxn modelId="{EE04089E-384F-40D6-BC55-127DDF2CFE66}" type="presOf" srcId="{89380532-B5E9-456E-A03B-982D8A09628A}" destId="{B85F139D-2C30-4043-AE80-3A16C8D6BA74}" srcOrd="0" destOrd="0" presId="urn:microsoft.com/office/officeart/2005/8/layout/vProcess5"/>
    <dgm:cxn modelId="{4264B49E-DC4F-45F7-BB34-8DFDB0BD78ED}" type="presOf" srcId="{7EA31F07-08F9-4CB5-B97B-DCDD1A7341D5}" destId="{F9BF7F3B-F011-4183-9417-400FAA0C29E2}" srcOrd="0" destOrd="0" presId="urn:microsoft.com/office/officeart/2005/8/layout/vProcess5"/>
    <dgm:cxn modelId="{BFDBDFB9-67E7-448A-9F44-0AB79F4A84DF}" type="presOf" srcId="{863AFF67-02DE-45DA-8475-204A44816C7C}" destId="{BB06F5E9-AF68-4B77-BCA9-BFFD1F92AFE9}" srcOrd="1" destOrd="0" presId="urn:microsoft.com/office/officeart/2005/8/layout/vProcess5"/>
    <dgm:cxn modelId="{5B0DA8BC-6446-4AE6-A057-9B17A79F8DC2}" type="presOf" srcId="{A7D61350-6809-467D-89B3-66DECCEBE69C}" destId="{F7EC1BB5-8DF2-4ACD-93B6-BFDE4AB720DD}" srcOrd="1" destOrd="0" presId="urn:microsoft.com/office/officeart/2005/8/layout/vProcess5"/>
    <dgm:cxn modelId="{E22547C4-0289-4ED1-93BF-83B1D2A1F071}" type="presOf" srcId="{A7D61350-6809-467D-89B3-66DECCEBE69C}" destId="{D164620D-A00A-4B01-A0C2-A456BAD8D60E}" srcOrd="0" destOrd="0" presId="urn:microsoft.com/office/officeart/2005/8/layout/vProcess5"/>
    <dgm:cxn modelId="{8168FDCD-6FB5-4A29-B243-1138C1C18781}" type="presOf" srcId="{863AFF67-02DE-45DA-8475-204A44816C7C}" destId="{58E978D5-D072-42DF-AC53-AE3678C4FD51}" srcOrd="0" destOrd="0" presId="urn:microsoft.com/office/officeart/2005/8/layout/vProcess5"/>
    <dgm:cxn modelId="{05C355DB-21C5-4E3C-85F5-95CC50E30EDD}" type="presOf" srcId="{89380532-B5E9-456E-A03B-982D8A09628A}" destId="{DCDDB6DF-74D3-4481-9A37-2B1C820606C5}" srcOrd="1" destOrd="0" presId="urn:microsoft.com/office/officeart/2005/8/layout/vProcess5"/>
    <dgm:cxn modelId="{D1C2FAF7-4253-405C-800F-7AE13E42061E}" srcId="{15B74B16-95C7-4999-B26F-0E9E37A2112A}" destId="{89380532-B5E9-456E-A03B-982D8A09628A}" srcOrd="2" destOrd="0" parTransId="{48494A47-245D-45E8-BEC1-C57962288D09}" sibTransId="{AC1CF91B-2558-4221-A723-0335DC793CC3}"/>
    <dgm:cxn modelId="{565584B3-5A77-45AC-97CD-18AE54879BF3}" type="presParOf" srcId="{DB9064CF-BC60-484D-9094-65334DDDB4A5}" destId="{C7E20246-45D0-4F10-BFA8-3D929D4AAE53}" srcOrd="0" destOrd="0" presId="urn:microsoft.com/office/officeart/2005/8/layout/vProcess5"/>
    <dgm:cxn modelId="{44F43678-D5A2-4168-9FDA-A7421E0DDA60}" type="presParOf" srcId="{DB9064CF-BC60-484D-9094-65334DDDB4A5}" destId="{976A97D0-D916-42D5-8443-C6CE74A33290}" srcOrd="1" destOrd="0" presId="urn:microsoft.com/office/officeart/2005/8/layout/vProcess5"/>
    <dgm:cxn modelId="{8D20811C-4714-49FC-AC52-BB8166F0A0FC}" type="presParOf" srcId="{DB9064CF-BC60-484D-9094-65334DDDB4A5}" destId="{58E978D5-D072-42DF-AC53-AE3678C4FD51}" srcOrd="2" destOrd="0" presId="urn:microsoft.com/office/officeart/2005/8/layout/vProcess5"/>
    <dgm:cxn modelId="{86930C3A-9CF5-4CEC-B2E1-087F5ED8D0F3}" type="presParOf" srcId="{DB9064CF-BC60-484D-9094-65334DDDB4A5}" destId="{B85F139D-2C30-4043-AE80-3A16C8D6BA74}" srcOrd="3" destOrd="0" presId="urn:microsoft.com/office/officeart/2005/8/layout/vProcess5"/>
    <dgm:cxn modelId="{BC53E2BC-5B17-4007-8AD8-11CE55FAC4B6}" type="presParOf" srcId="{DB9064CF-BC60-484D-9094-65334DDDB4A5}" destId="{D164620D-A00A-4B01-A0C2-A456BAD8D60E}" srcOrd="4" destOrd="0" presId="urn:microsoft.com/office/officeart/2005/8/layout/vProcess5"/>
    <dgm:cxn modelId="{E8827D92-5AA3-4ADE-A971-69CA47AF9D43}" type="presParOf" srcId="{DB9064CF-BC60-484D-9094-65334DDDB4A5}" destId="{28C48815-CC27-4D5E-BCC5-FFC525807536}" srcOrd="5" destOrd="0" presId="urn:microsoft.com/office/officeart/2005/8/layout/vProcess5"/>
    <dgm:cxn modelId="{F52C890E-62B8-4B35-96E3-EAD8A4DD0128}" type="presParOf" srcId="{DB9064CF-BC60-484D-9094-65334DDDB4A5}" destId="{F9BF7F3B-F011-4183-9417-400FAA0C29E2}" srcOrd="6" destOrd="0" presId="urn:microsoft.com/office/officeart/2005/8/layout/vProcess5"/>
    <dgm:cxn modelId="{12E16BF8-B859-472B-A04B-4326514B15B0}" type="presParOf" srcId="{DB9064CF-BC60-484D-9094-65334DDDB4A5}" destId="{745E3AFE-151A-448E-B0A1-CC6964413F35}" srcOrd="7" destOrd="0" presId="urn:microsoft.com/office/officeart/2005/8/layout/vProcess5"/>
    <dgm:cxn modelId="{9C83FD9C-C03E-42A6-9EBB-06400F39F7F2}" type="presParOf" srcId="{DB9064CF-BC60-484D-9094-65334DDDB4A5}" destId="{889B0D65-C087-4160-8E45-B4CB56C3F335}" srcOrd="8" destOrd="0" presId="urn:microsoft.com/office/officeart/2005/8/layout/vProcess5"/>
    <dgm:cxn modelId="{A3F8EE84-57CF-4F55-8617-9CB1AE5C02F2}" type="presParOf" srcId="{DB9064CF-BC60-484D-9094-65334DDDB4A5}" destId="{BB06F5E9-AF68-4B77-BCA9-BFFD1F92AFE9}" srcOrd="9" destOrd="0" presId="urn:microsoft.com/office/officeart/2005/8/layout/vProcess5"/>
    <dgm:cxn modelId="{A9396E43-25F7-4055-B319-D256F1B90E7B}" type="presParOf" srcId="{DB9064CF-BC60-484D-9094-65334DDDB4A5}" destId="{DCDDB6DF-74D3-4481-9A37-2B1C820606C5}" srcOrd="10" destOrd="0" presId="urn:microsoft.com/office/officeart/2005/8/layout/vProcess5"/>
    <dgm:cxn modelId="{C11649F8-05C8-4479-BF00-7901920EAF64}" type="presParOf" srcId="{DB9064CF-BC60-484D-9094-65334DDDB4A5}" destId="{F7EC1BB5-8DF2-4ACD-93B6-BFDE4AB720DD}"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5BEDB1C-1ACD-4146-93D4-2DF74C86CAFA}" type="doc">
      <dgm:prSet loTypeId="urn:microsoft.com/office/officeart/2008/layout/VerticalCurvedList" loCatId="list" qsTypeId="urn:microsoft.com/office/officeart/2005/8/quickstyle/simple2" qsCatId="simple" csTypeId="urn:microsoft.com/office/officeart/2005/8/colors/accent2_1" csCatId="accent2" phldr="1"/>
      <dgm:spPr/>
      <dgm:t>
        <a:bodyPr/>
        <a:lstStyle/>
        <a:p>
          <a:endParaRPr lang="en-GB"/>
        </a:p>
      </dgm:t>
    </dgm:pt>
    <dgm:pt modelId="{BDABAF8B-17FE-40C1-8378-B68F0DDD71D2}">
      <dgm:prSet phldrT="[Text]"/>
      <dgm:spPr/>
      <dgm:t>
        <a:bodyPr/>
        <a:lstStyle/>
        <a:p>
          <a:r>
            <a:rPr lang="en-GB">
              <a:latin typeface="Calibri" pitchFamily="34" charset="0"/>
              <a:ea typeface="Calibri" pitchFamily="34" charset="0"/>
              <a:cs typeface="Calibri" pitchFamily="34" charset="0"/>
            </a:rPr>
            <a:t>Education: Scholarships for underprivileged students.</a:t>
          </a:r>
          <a:endParaRPr lang="en-GB"/>
        </a:p>
      </dgm:t>
    </dgm:pt>
    <dgm:pt modelId="{F49C5092-749F-4981-A65D-A2AA322FAF94}" type="parTrans" cxnId="{EFEB2D58-DB69-4E4D-B83A-C08B3051E524}">
      <dgm:prSet/>
      <dgm:spPr/>
      <dgm:t>
        <a:bodyPr/>
        <a:lstStyle/>
        <a:p>
          <a:endParaRPr lang="en-GB"/>
        </a:p>
      </dgm:t>
    </dgm:pt>
    <dgm:pt modelId="{5E0C6819-A6AC-4544-A8B9-C3CCADBDAC82}" type="sibTrans" cxnId="{EFEB2D58-DB69-4E4D-B83A-C08B3051E524}">
      <dgm:prSet/>
      <dgm:spPr/>
      <dgm:t>
        <a:bodyPr/>
        <a:lstStyle/>
        <a:p>
          <a:endParaRPr lang="en-GB"/>
        </a:p>
      </dgm:t>
    </dgm:pt>
    <dgm:pt modelId="{9F7971F0-AE96-42D8-8315-9050AB363276}">
      <dgm:prSet phldrT="[Text]"/>
      <dgm:spPr/>
      <dgm:t>
        <a:bodyPr/>
        <a:lstStyle/>
        <a:p>
          <a:r>
            <a:rPr lang="en-GB">
              <a:latin typeface="Calibri" pitchFamily="34" charset="0"/>
              <a:ea typeface="Calibri" pitchFamily="34" charset="0"/>
              <a:cs typeface="Calibri" pitchFamily="34" charset="0"/>
            </a:rPr>
            <a:t>Environment: Eco-friendly manufacturing and green initiatives.</a:t>
          </a:r>
          <a:endParaRPr lang="en-GB"/>
        </a:p>
      </dgm:t>
    </dgm:pt>
    <dgm:pt modelId="{8FB08D84-1B24-4605-9B0A-B2D6431C2D2C}" type="parTrans" cxnId="{8B8A104D-3201-44C4-AEFE-757610A8C3B2}">
      <dgm:prSet/>
      <dgm:spPr/>
      <dgm:t>
        <a:bodyPr/>
        <a:lstStyle/>
        <a:p>
          <a:endParaRPr lang="en-GB"/>
        </a:p>
      </dgm:t>
    </dgm:pt>
    <dgm:pt modelId="{44EE9066-01CA-4372-93F6-F603B94D2C70}" type="sibTrans" cxnId="{8B8A104D-3201-44C4-AEFE-757610A8C3B2}">
      <dgm:prSet/>
      <dgm:spPr/>
      <dgm:t>
        <a:bodyPr/>
        <a:lstStyle/>
        <a:p>
          <a:endParaRPr lang="en-GB"/>
        </a:p>
      </dgm:t>
    </dgm:pt>
    <dgm:pt modelId="{F6F7398B-9FFC-4A28-BD8C-FA3C9550AAED}">
      <dgm:prSet/>
      <dgm:spPr/>
      <dgm:t>
        <a:bodyPr/>
        <a:lstStyle/>
        <a:p>
          <a:r>
            <a:rPr lang="en-GB">
              <a:latin typeface="Calibri" pitchFamily="34" charset="0"/>
              <a:ea typeface="Calibri" pitchFamily="34" charset="0"/>
              <a:cs typeface="Calibri" pitchFamily="34" charset="0"/>
            </a:rPr>
            <a:t>Disaster Relief: Donating supplies during natural calamities.</a:t>
          </a:r>
          <a:endParaRPr lang="en-GB"/>
        </a:p>
      </dgm:t>
    </dgm:pt>
    <dgm:pt modelId="{D7B7FD50-265B-40A8-AEFD-FE2E4CF301A4}" type="parTrans" cxnId="{0F12A529-CF5E-4E48-805E-C439375D2B3F}">
      <dgm:prSet/>
      <dgm:spPr/>
      <dgm:t>
        <a:bodyPr/>
        <a:lstStyle/>
        <a:p>
          <a:endParaRPr lang="en-GB"/>
        </a:p>
      </dgm:t>
    </dgm:pt>
    <dgm:pt modelId="{FE8345CE-6592-4D51-9524-587E19C6D1BB}" type="sibTrans" cxnId="{0F12A529-CF5E-4E48-805E-C439375D2B3F}">
      <dgm:prSet/>
      <dgm:spPr/>
      <dgm:t>
        <a:bodyPr/>
        <a:lstStyle/>
        <a:p>
          <a:endParaRPr lang="en-GB"/>
        </a:p>
      </dgm:t>
    </dgm:pt>
    <dgm:pt modelId="{21208904-C5FB-4AF3-BDBA-0922C1FC7780}">
      <dgm:prSet/>
      <dgm:spPr/>
      <dgm:t>
        <a:bodyPr/>
        <a:lstStyle/>
        <a:p>
          <a:r>
            <a:rPr lang="en-GB">
              <a:latin typeface="Calibri" pitchFamily="34" charset="0"/>
              <a:ea typeface="Calibri" pitchFamily="34" charset="0"/>
              <a:cs typeface="Calibri" pitchFamily="34" charset="0"/>
            </a:rPr>
            <a:t>Sports Sponsorships: Supporting cricket and football in Bangladesh.</a:t>
          </a:r>
          <a:endParaRPr lang="en-GB"/>
        </a:p>
      </dgm:t>
    </dgm:pt>
    <dgm:pt modelId="{1A9F0A82-6D8F-4F35-B1B1-E82E8B10B547}" type="parTrans" cxnId="{B9CF4BCE-1EFA-4449-AF92-75B09BED9181}">
      <dgm:prSet/>
      <dgm:spPr/>
      <dgm:t>
        <a:bodyPr/>
        <a:lstStyle/>
        <a:p>
          <a:endParaRPr lang="en-GB"/>
        </a:p>
      </dgm:t>
    </dgm:pt>
    <dgm:pt modelId="{F80F843A-4615-4590-B2B5-4E5A36D2E571}" type="sibTrans" cxnId="{B9CF4BCE-1EFA-4449-AF92-75B09BED9181}">
      <dgm:prSet/>
      <dgm:spPr/>
      <dgm:t>
        <a:bodyPr/>
        <a:lstStyle/>
        <a:p>
          <a:endParaRPr lang="en-GB"/>
        </a:p>
      </dgm:t>
    </dgm:pt>
    <dgm:pt modelId="{4836E0B0-51D3-4067-AA44-1D029B5BEA97}" type="pres">
      <dgm:prSet presAssocID="{95BEDB1C-1ACD-4146-93D4-2DF74C86CAFA}" presName="Name0" presStyleCnt="0">
        <dgm:presLayoutVars>
          <dgm:chMax val="7"/>
          <dgm:chPref val="7"/>
          <dgm:dir/>
        </dgm:presLayoutVars>
      </dgm:prSet>
      <dgm:spPr/>
    </dgm:pt>
    <dgm:pt modelId="{361AF2DC-0700-4519-85AB-9D9E0985339D}" type="pres">
      <dgm:prSet presAssocID="{95BEDB1C-1ACD-4146-93D4-2DF74C86CAFA}" presName="Name1" presStyleCnt="0"/>
      <dgm:spPr/>
    </dgm:pt>
    <dgm:pt modelId="{B5B877EB-B926-487E-B01D-23ECD581F4C4}" type="pres">
      <dgm:prSet presAssocID="{95BEDB1C-1ACD-4146-93D4-2DF74C86CAFA}" presName="cycle" presStyleCnt="0"/>
      <dgm:spPr/>
    </dgm:pt>
    <dgm:pt modelId="{71D543BB-9A39-4C71-BBA7-A8BCBA5FAF9F}" type="pres">
      <dgm:prSet presAssocID="{95BEDB1C-1ACD-4146-93D4-2DF74C86CAFA}" presName="srcNode" presStyleLbl="node1" presStyleIdx="0" presStyleCnt="4"/>
      <dgm:spPr/>
    </dgm:pt>
    <dgm:pt modelId="{74DAE403-05D8-4483-9A58-AC0393CCD201}" type="pres">
      <dgm:prSet presAssocID="{95BEDB1C-1ACD-4146-93D4-2DF74C86CAFA}" presName="conn" presStyleLbl="parChTrans1D2" presStyleIdx="0" presStyleCnt="1"/>
      <dgm:spPr/>
    </dgm:pt>
    <dgm:pt modelId="{D67ADC42-6849-4F6D-A01D-480C58B444E1}" type="pres">
      <dgm:prSet presAssocID="{95BEDB1C-1ACD-4146-93D4-2DF74C86CAFA}" presName="extraNode" presStyleLbl="node1" presStyleIdx="0" presStyleCnt="4"/>
      <dgm:spPr/>
    </dgm:pt>
    <dgm:pt modelId="{C4829A82-3EFE-4CD2-8CC9-384F3B13DB6C}" type="pres">
      <dgm:prSet presAssocID="{95BEDB1C-1ACD-4146-93D4-2DF74C86CAFA}" presName="dstNode" presStyleLbl="node1" presStyleIdx="0" presStyleCnt="4"/>
      <dgm:spPr/>
    </dgm:pt>
    <dgm:pt modelId="{3B486B4A-B57B-4710-A98E-1D9598A9FD25}" type="pres">
      <dgm:prSet presAssocID="{BDABAF8B-17FE-40C1-8378-B68F0DDD71D2}" presName="text_1" presStyleLbl="node1" presStyleIdx="0" presStyleCnt="4">
        <dgm:presLayoutVars>
          <dgm:bulletEnabled val="1"/>
        </dgm:presLayoutVars>
      </dgm:prSet>
      <dgm:spPr/>
    </dgm:pt>
    <dgm:pt modelId="{CE14378A-948B-48B3-91C4-0C5255B04903}" type="pres">
      <dgm:prSet presAssocID="{BDABAF8B-17FE-40C1-8378-B68F0DDD71D2}" presName="accent_1" presStyleCnt="0"/>
      <dgm:spPr/>
    </dgm:pt>
    <dgm:pt modelId="{E8F4CFE1-6324-4E81-91FA-DC1B162027F4}" type="pres">
      <dgm:prSet presAssocID="{BDABAF8B-17FE-40C1-8378-B68F0DDD71D2}" presName="accentRepeatNode" presStyleLbl="solidFgAcc1" presStyleIdx="0" presStyleCnt="4"/>
      <dgm:spPr/>
    </dgm:pt>
    <dgm:pt modelId="{2030BE41-F939-4E43-8F2D-8D7CE71BC705}" type="pres">
      <dgm:prSet presAssocID="{9F7971F0-AE96-42D8-8315-9050AB363276}" presName="text_2" presStyleLbl="node1" presStyleIdx="1" presStyleCnt="4">
        <dgm:presLayoutVars>
          <dgm:bulletEnabled val="1"/>
        </dgm:presLayoutVars>
      </dgm:prSet>
      <dgm:spPr/>
    </dgm:pt>
    <dgm:pt modelId="{C4C1E543-04AB-444E-ABAC-4CF2154A1CFF}" type="pres">
      <dgm:prSet presAssocID="{9F7971F0-AE96-42D8-8315-9050AB363276}" presName="accent_2" presStyleCnt="0"/>
      <dgm:spPr/>
    </dgm:pt>
    <dgm:pt modelId="{B0AF41A8-C8E7-4676-9214-E6B83F42178E}" type="pres">
      <dgm:prSet presAssocID="{9F7971F0-AE96-42D8-8315-9050AB363276}" presName="accentRepeatNode" presStyleLbl="solidFgAcc1" presStyleIdx="1" presStyleCnt="4"/>
      <dgm:spPr/>
    </dgm:pt>
    <dgm:pt modelId="{0251210C-6E7F-4F10-B86E-E25145C6FD5F}" type="pres">
      <dgm:prSet presAssocID="{F6F7398B-9FFC-4A28-BD8C-FA3C9550AAED}" presName="text_3" presStyleLbl="node1" presStyleIdx="2" presStyleCnt="4">
        <dgm:presLayoutVars>
          <dgm:bulletEnabled val="1"/>
        </dgm:presLayoutVars>
      </dgm:prSet>
      <dgm:spPr/>
    </dgm:pt>
    <dgm:pt modelId="{1FAE7555-836A-475C-BBD7-1974A4016241}" type="pres">
      <dgm:prSet presAssocID="{F6F7398B-9FFC-4A28-BD8C-FA3C9550AAED}" presName="accent_3" presStyleCnt="0"/>
      <dgm:spPr/>
    </dgm:pt>
    <dgm:pt modelId="{D2F2F658-97F7-4DB2-9DA3-1B9CF7DFF13D}" type="pres">
      <dgm:prSet presAssocID="{F6F7398B-9FFC-4A28-BD8C-FA3C9550AAED}" presName="accentRepeatNode" presStyleLbl="solidFgAcc1" presStyleIdx="2" presStyleCnt="4"/>
      <dgm:spPr/>
    </dgm:pt>
    <dgm:pt modelId="{E61B1453-EB83-444E-A33F-40E5357359D7}" type="pres">
      <dgm:prSet presAssocID="{21208904-C5FB-4AF3-BDBA-0922C1FC7780}" presName="text_4" presStyleLbl="node1" presStyleIdx="3" presStyleCnt="4">
        <dgm:presLayoutVars>
          <dgm:bulletEnabled val="1"/>
        </dgm:presLayoutVars>
      </dgm:prSet>
      <dgm:spPr/>
    </dgm:pt>
    <dgm:pt modelId="{F62A1D7A-16B2-46C8-AD54-0592F5E84A4F}" type="pres">
      <dgm:prSet presAssocID="{21208904-C5FB-4AF3-BDBA-0922C1FC7780}" presName="accent_4" presStyleCnt="0"/>
      <dgm:spPr/>
    </dgm:pt>
    <dgm:pt modelId="{2CABAD2C-8469-4C5B-B252-35E4A96034FB}" type="pres">
      <dgm:prSet presAssocID="{21208904-C5FB-4AF3-BDBA-0922C1FC7780}" presName="accentRepeatNode" presStyleLbl="solidFgAcc1" presStyleIdx="3" presStyleCnt="4"/>
      <dgm:spPr/>
    </dgm:pt>
  </dgm:ptLst>
  <dgm:cxnLst>
    <dgm:cxn modelId="{0F12A529-CF5E-4E48-805E-C439375D2B3F}" srcId="{95BEDB1C-1ACD-4146-93D4-2DF74C86CAFA}" destId="{F6F7398B-9FFC-4A28-BD8C-FA3C9550AAED}" srcOrd="2" destOrd="0" parTransId="{D7B7FD50-265B-40A8-AEFD-FE2E4CF301A4}" sibTransId="{FE8345CE-6592-4D51-9524-587E19C6D1BB}"/>
    <dgm:cxn modelId="{8B8A104D-3201-44C4-AEFE-757610A8C3B2}" srcId="{95BEDB1C-1ACD-4146-93D4-2DF74C86CAFA}" destId="{9F7971F0-AE96-42D8-8315-9050AB363276}" srcOrd="1" destOrd="0" parTransId="{8FB08D84-1B24-4605-9B0A-B2D6431C2D2C}" sibTransId="{44EE9066-01CA-4372-93F6-F603B94D2C70}"/>
    <dgm:cxn modelId="{539AF36F-A1D9-4B4D-84AC-E3C543D243D6}" type="presOf" srcId="{BDABAF8B-17FE-40C1-8378-B68F0DDD71D2}" destId="{3B486B4A-B57B-4710-A98E-1D9598A9FD25}" srcOrd="0" destOrd="0" presId="urn:microsoft.com/office/officeart/2008/layout/VerticalCurvedList"/>
    <dgm:cxn modelId="{EFEB2D58-DB69-4E4D-B83A-C08B3051E524}" srcId="{95BEDB1C-1ACD-4146-93D4-2DF74C86CAFA}" destId="{BDABAF8B-17FE-40C1-8378-B68F0DDD71D2}" srcOrd="0" destOrd="0" parTransId="{F49C5092-749F-4981-A65D-A2AA322FAF94}" sibTransId="{5E0C6819-A6AC-4544-A8B9-C3CCADBDAC82}"/>
    <dgm:cxn modelId="{C6286B58-1688-4CBB-AD1A-10046EB09709}" type="presOf" srcId="{F6F7398B-9FFC-4A28-BD8C-FA3C9550AAED}" destId="{0251210C-6E7F-4F10-B86E-E25145C6FD5F}" srcOrd="0" destOrd="0" presId="urn:microsoft.com/office/officeart/2008/layout/VerticalCurvedList"/>
    <dgm:cxn modelId="{B236088C-6518-484C-8264-7CB1853EDFF6}" type="presOf" srcId="{9F7971F0-AE96-42D8-8315-9050AB363276}" destId="{2030BE41-F939-4E43-8F2D-8D7CE71BC705}" srcOrd="0" destOrd="0" presId="urn:microsoft.com/office/officeart/2008/layout/VerticalCurvedList"/>
    <dgm:cxn modelId="{B9CF4BCE-1EFA-4449-AF92-75B09BED9181}" srcId="{95BEDB1C-1ACD-4146-93D4-2DF74C86CAFA}" destId="{21208904-C5FB-4AF3-BDBA-0922C1FC7780}" srcOrd="3" destOrd="0" parTransId="{1A9F0A82-6D8F-4F35-B1B1-E82E8B10B547}" sibTransId="{F80F843A-4615-4590-B2B5-4E5A36D2E571}"/>
    <dgm:cxn modelId="{138279DC-A29B-48F4-AEC4-795039B6F3BC}" type="presOf" srcId="{95BEDB1C-1ACD-4146-93D4-2DF74C86CAFA}" destId="{4836E0B0-51D3-4067-AA44-1D029B5BEA97}" srcOrd="0" destOrd="0" presId="urn:microsoft.com/office/officeart/2008/layout/VerticalCurvedList"/>
    <dgm:cxn modelId="{B7C21ADE-44B3-4915-8577-19B5CD3CB49D}" type="presOf" srcId="{21208904-C5FB-4AF3-BDBA-0922C1FC7780}" destId="{E61B1453-EB83-444E-A33F-40E5357359D7}" srcOrd="0" destOrd="0" presId="urn:microsoft.com/office/officeart/2008/layout/VerticalCurvedList"/>
    <dgm:cxn modelId="{858471EE-F730-4B10-934F-C844E15BFF07}" type="presOf" srcId="{5E0C6819-A6AC-4544-A8B9-C3CCADBDAC82}" destId="{74DAE403-05D8-4483-9A58-AC0393CCD201}" srcOrd="0" destOrd="0" presId="urn:microsoft.com/office/officeart/2008/layout/VerticalCurvedList"/>
    <dgm:cxn modelId="{068B604A-D876-4C4C-8F5A-200F9CD8C85B}" type="presParOf" srcId="{4836E0B0-51D3-4067-AA44-1D029B5BEA97}" destId="{361AF2DC-0700-4519-85AB-9D9E0985339D}" srcOrd="0" destOrd="0" presId="urn:microsoft.com/office/officeart/2008/layout/VerticalCurvedList"/>
    <dgm:cxn modelId="{8A0C4D23-380A-4A3B-A3F2-1DFA97C73848}" type="presParOf" srcId="{361AF2DC-0700-4519-85AB-9D9E0985339D}" destId="{B5B877EB-B926-487E-B01D-23ECD581F4C4}" srcOrd="0" destOrd="0" presId="urn:microsoft.com/office/officeart/2008/layout/VerticalCurvedList"/>
    <dgm:cxn modelId="{1DF3AE63-E2E2-4D68-B521-377C0F6C0453}" type="presParOf" srcId="{B5B877EB-B926-487E-B01D-23ECD581F4C4}" destId="{71D543BB-9A39-4C71-BBA7-A8BCBA5FAF9F}" srcOrd="0" destOrd="0" presId="urn:microsoft.com/office/officeart/2008/layout/VerticalCurvedList"/>
    <dgm:cxn modelId="{46C8FF4E-75E8-4889-ADB8-B9431FAECB88}" type="presParOf" srcId="{B5B877EB-B926-487E-B01D-23ECD581F4C4}" destId="{74DAE403-05D8-4483-9A58-AC0393CCD201}" srcOrd="1" destOrd="0" presId="urn:microsoft.com/office/officeart/2008/layout/VerticalCurvedList"/>
    <dgm:cxn modelId="{C227C432-03EE-418F-B1F5-9CD17C91A318}" type="presParOf" srcId="{B5B877EB-B926-487E-B01D-23ECD581F4C4}" destId="{D67ADC42-6849-4F6D-A01D-480C58B444E1}" srcOrd="2" destOrd="0" presId="urn:microsoft.com/office/officeart/2008/layout/VerticalCurvedList"/>
    <dgm:cxn modelId="{200BE17D-462F-47AD-A9A7-08B64D55AA27}" type="presParOf" srcId="{B5B877EB-B926-487E-B01D-23ECD581F4C4}" destId="{C4829A82-3EFE-4CD2-8CC9-384F3B13DB6C}" srcOrd="3" destOrd="0" presId="urn:microsoft.com/office/officeart/2008/layout/VerticalCurvedList"/>
    <dgm:cxn modelId="{2AE8F5A1-1E9C-42E1-BA08-E28BA81DFF8A}" type="presParOf" srcId="{361AF2DC-0700-4519-85AB-9D9E0985339D}" destId="{3B486B4A-B57B-4710-A98E-1D9598A9FD25}" srcOrd="1" destOrd="0" presId="urn:microsoft.com/office/officeart/2008/layout/VerticalCurvedList"/>
    <dgm:cxn modelId="{B3CB5958-C9B3-4F7C-B0C7-1281A6B383DD}" type="presParOf" srcId="{361AF2DC-0700-4519-85AB-9D9E0985339D}" destId="{CE14378A-948B-48B3-91C4-0C5255B04903}" srcOrd="2" destOrd="0" presId="urn:microsoft.com/office/officeart/2008/layout/VerticalCurvedList"/>
    <dgm:cxn modelId="{578818C6-4088-444F-B616-E7B0D5A76B10}" type="presParOf" srcId="{CE14378A-948B-48B3-91C4-0C5255B04903}" destId="{E8F4CFE1-6324-4E81-91FA-DC1B162027F4}" srcOrd="0" destOrd="0" presId="urn:microsoft.com/office/officeart/2008/layout/VerticalCurvedList"/>
    <dgm:cxn modelId="{F84DA0CA-DCD0-4B41-8DF4-4B01917DB334}" type="presParOf" srcId="{361AF2DC-0700-4519-85AB-9D9E0985339D}" destId="{2030BE41-F939-4E43-8F2D-8D7CE71BC705}" srcOrd="3" destOrd="0" presId="urn:microsoft.com/office/officeart/2008/layout/VerticalCurvedList"/>
    <dgm:cxn modelId="{8C46D0DF-3BCF-4B33-8878-F98B3263ED6A}" type="presParOf" srcId="{361AF2DC-0700-4519-85AB-9D9E0985339D}" destId="{C4C1E543-04AB-444E-ABAC-4CF2154A1CFF}" srcOrd="4" destOrd="0" presId="urn:microsoft.com/office/officeart/2008/layout/VerticalCurvedList"/>
    <dgm:cxn modelId="{D10DEF21-D9B5-437A-BB0C-A473D9269FCC}" type="presParOf" srcId="{C4C1E543-04AB-444E-ABAC-4CF2154A1CFF}" destId="{B0AF41A8-C8E7-4676-9214-E6B83F42178E}" srcOrd="0" destOrd="0" presId="urn:microsoft.com/office/officeart/2008/layout/VerticalCurvedList"/>
    <dgm:cxn modelId="{74997C73-6B3E-4DEB-BA93-3ED745E5B684}" type="presParOf" srcId="{361AF2DC-0700-4519-85AB-9D9E0985339D}" destId="{0251210C-6E7F-4F10-B86E-E25145C6FD5F}" srcOrd="5" destOrd="0" presId="urn:microsoft.com/office/officeart/2008/layout/VerticalCurvedList"/>
    <dgm:cxn modelId="{2C147B28-75DC-4F04-8F81-FCB40C6448E1}" type="presParOf" srcId="{361AF2DC-0700-4519-85AB-9D9E0985339D}" destId="{1FAE7555-836A-475C-BBD7-1974A4016241}" srcOrd="6" destOrd="0" presId="urn:microsoft.com/office/officeart/2008/layout/VerticalCurvedList"/>
    <dgm:cxn modelId="{7BB06B87-7F87-4A2D-B0EC-BCAD13BB49C0}" type="presParOf" srcId="{1FAE7555-836A-475C-BBD7-1974A4016241}" destId="{D2F2F658-97F7-4DB2-9DA3-1B9CF7DFF13D}" srcOrd="0" destOrd="0" presId="urn:microsoft.com/office/officeart/2008/layout/VerticalCurvedList"/>
    <dgm:cxn modelId="{CA696F7D-91C5-4A4F-B0A8-175421DFCA78}" type="presParOf" srcId="{361AF2DC-0700-4519-85AB-9D9E0985339D}" destId="{E61B1453-EB83-444E-A33F-40E5357359D7}" srcOrd="7" destOrd="0" presId="urn:microsoft.com/office/officeart/2008/layout/VerticalCurvedList"/>
    <dgm:cxn modelId="{E8EA86CB-AAA3-4EE8-B0AD-E4BB7114D388}" type="presParOf" srcId="{361AF2DC-0700-4519-85AB-9D9E0985339D}" destId="{F62A1D7A-16B2-46C8-AD54-0592F5E84A4F}" srcOrd="8" destOrd="0" presId="urn:microsoft.com/office/officeart/2008/layout/VerticalCurvedList"/>
    <dgm:cxn modelId="{CDE00F2A-9CBE-4C03-8D76-97861009C12F}" type="presParOf" srcId="{F62A1D7A-16B2-46C8-AD54-0592F5E84A4F}" destId="{2CABAD2C-8469-4C5B-B252-35E4A96034F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B51D59-231F-4134-9DC8-EFD44FC19D0B}">
      <dsp:nvSpPr>
        <dsp:cNvPr id="0" name=""/>
        <dsp:cNvSpPr/>
      </dsp:nvSpPr>
      <dsp:spPr>
        <a:xfrm>
          <a:off x="0" y="3214435"/>
          <a:ext cx="7616825" cy="703239"/>
        </a:xfrm>
        <a:prstGeom prst="rect">
          <a:avLst/>
        </a:prstGeom>
        <a:solidFill>
          <a:schemeClr val="lt1">
            <a:hueOff val="0"/>
            <a:satOff val="0"/>
            <a:lumOff val="0"/>
            <a:alphaOff val="0"/>
          </a:schemeClr>
        </a:solidFill>
        <a:ln w="22225"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a:latin typeface="Calibri" pitchFamily="34" charset="0"/>
              <a:ea typeface="Calibri" pitchFamily="34" charset="0"/>
              <a:cs typeface="Calibri" pitchFamily="34" charset="0"/>
            </a:rPr>
            <a:t>Vision: To lead in every sector they operate</a:t>
          </a:r>
        </a:p>
      </dsp:txBody>
      <dsp:txXfrm>
        <a:off x="0" y="3214435"/>
        <a:ext cx="7616825" cy="703239"/>
      </dsp:txXfrm>
    </dsp:sp>
    <dsp:sp modelId="{1565B6DA-C215-4446-A831-3FDEA8B64AE5}">
      <dsp:nvSpPr>
        <dsp:cNvPr id="0" name=""/>
        <dsp:cNvSpPr/>
      </dsp:nvSpPr>
      <dsp:spPr>
        <a:xfrm rot="10800000">
          <a:off x="0" y="2143401"/>
          <a:ext cx="7616825" cy="1081583"/>
        </a:xfrm>
        <a:prstGeom prst="upArrowCallout">
          <a:avLst/>
        </a:prstGeom>
        <a:solidFill>
          <a:schemeClr val="lt1">
            <a:hueOff val="0"/>
            <a:satOff val="0"/>
            <a:lumOff val="0"/>
            <a:alphaOff val="0"/>
          </a:schemeClr>
        </a:solidFill>
        <a:ln w="22225"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a:latin typeface="Calibri" pitchFamily="34" charset="0"/>
              <a:ea typeface="Calibri" pitchFamily="34" charset="0"/>
              <a:cs typeface="Calibri" pitchFamily="34" charset="0"/>
            </a:rPr>
            <a:t>Mission: Driving economic growth and quality lifestyle for Bangladesh.</a:t>
          </a:r>
        </a:p>
      </dsp:txBody>
      <dsp:txXfrm rot="10800000">
        <a:off x="0" y="2143401"/>
        <a:ext cx="7616825" cy="702780"/>
      </dsp:txXfrm>
    </dsp:sp>
    <dsp:sp modelId="{4B22E4AA-0371-4E93-867C-D9DCF54A222B}">
      <dsp:nvSpPr>
        <dsp:cNvPr id="0" name=""/>
        <dsp:cNvSpPr/>
      </dsp:nvSpPr>
      <dsp:spPr>
        <a:xfrm rot="10800000">
          <a:off x="0" y="1072366"/>
          <a:ext cx="7616825" cy="1081583"/>
        </a:xfrm>
        <a:prstGeom prst="upArrowCallout">
          <a:avLst/>
        </a:prstGeom>
        <a:solidFill>
          <a:schemeClr val="lt1">
            <a:hueOff val="0"/>
            <a:satOff val="0"/>
            <a:lumOff val="0"/>
            <a:alphaOff val="0"/>
          </a:schemeClr>
        </a:solidFill>
        <a:ln w="22225"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a:latin typeface="Calibri" pitchFamily="34" charset="0"/>
              <a:ea typeface="Calibri" pitchFamily="34" charset="0"/>
              <a:cs typeface="Calibri" pitchFamily="34" charset="0"/>
            </a:rPr>
            <a:t>Core industries: real estate, paper, cement, steel, and more.</a:t>
          </a:r>
        </a:p>
      </dsp:txBody>
      <dsp:txXfrm rot="10800000">
        <a:off x="0" y="1072366"/>
        <a:ext cx="7616825" cy="702780"/>
      </dsp:txXfrm>
    </dsp:sp>
    <dsp:sp modelId="{0410C92E-0A3B-48E6-9FB1-4EE833D9D82C}">
      <dsp:nvSpPr>
        <dsp:cNvPr id="0" name=""/>
        <dsp:cNvSpPr/>
      </dsp:nvSpPr>
      <dsp:spPr>
        <a:xfrm rot="10800000">
          <a:off x="0" y="1332"/>
          <a:ext cx="7616825" cy="1081583"/>
        </a:xfrm>
        <a:prstGeom prst="upArrowCallout">
          <a:avLst/>
        </a:prstGeom>
        <a:solidFill>
          <a:schemeClr val="lt1">
            <a:hueOff val="0"/>
            <a:satOff val="0"/>
            <a:lumOff val="0"/>
            <a:alphaOff val="0"/>
          </a:schemeClr>
        </a:solidFill>
        <a:ln w="22225"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a:latin typeface="Calibri" pitchFamily="34" charset="0"/>
              <a:ea typeface="Calibri" pitchFamily="34" charset="0"/>
              <a:cs typeface="Calibri" pitchFamily="34" charset="0"/>
            </a:rPr>
            <a:t>Founded in 1987, one of Bangladesh's largest industrial conglomerates</a:t>
          </a:r>
        </a:p>
      </dsp:txBody>
      <dsp:txXfrm rot="10800000">
        <a:off x="0" y="1332"/>
        <a:ext cx="7616825" cy="7027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6A97D0-D916-42D5-8443-C6CE74A33290}">
      <dsp:nvSpPr>
        <dsp:cNvPr id="0" name=""/>
        <dsp:cNvSpPr/>
      </dsp:nvSpPr>
      <dsp:spPr>
        <a:xfrm>
          <a:off x="0" y="0"/>
          <a:ext cx="5125720" cy="919608"/>
        </a:xfrm>
        <a:prstGeom prst="roundRect">
          <a:avLst>
            <a:gd name="adj" fmla="val 10000"/>
          </a:avLst>
        </a:prstGeom>
        <a:solidFill>
          <a:schemeClr val="lt1">
            <a:hueOff val="0"/>
            <a:satOff val="0"/>
            <a:lumOff val="0"/>
            <a:alphaOff val="0"/>
          </a:schemeClr>
        </a:solidFill>
        <a:ln w="1587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b="1" kern="1200" err="1">
              <a:latin typeface="Calibri" pitchFamily="34" charset="0"/>
              <a:ea typeface="Calibri" pitchFamily="34" charset="0"/>
              <a:cs typeface="Calibri" pitchFamily="34" charset="0"/>
            </a:rPr>
            <a:t>Bashundhara</a:t>
          </a:r>
          <a:r>
            <a:rPr lang="en-GB" sz="1800" b="1" kern="1200">
              <a:latin typeface="Calibri" pitchFamily="34" charset="0"/>
              <a:ea typeface="Calibri" pitchFamily="34" charset="0"/>
              <a:cs typeface="Calibri" pitchFamily="34" charset="0"/>
            </a:rPr>
            <a:t> Cement: One of the largest cement producers in Bangladesh.</a:t>
          </a:r>
        </a:p>
      </dsp:txBody>
      <dsp:txXfrm>
        <a:off x="26934" y="26934"/>
        <a:ext cx="4055684" cy="865740"/>
      </dsp:txXfrm>
    </dsp:sp>
    <dsp:sp modelId="{58E978D5-D072-42DF-AC53-AE3678C4FD51}">
      <dsp:nvSpPr>
        <dsp:cNvPr id="0" name=""/>
        <dsp:cNvSpPr/>
      </dsp:nvSpPr>
      <dsp:spPr>
        <a:xfrm>
          <a:off x="429279" y="1086810"/>
          <a:ext cx="5125720" cy="919608"/>
        </a:xfrm>
        <a:prstGeom prst="roundRect">
          <a:avLst>
            <a:gd name="adj" fmla="val 10000"/>
          </a:avLst>
        </a:prstGeom>
        <a:solidFill>
          <a:schemeClr val="lt1">
            <a:hueOff val="0"/>
            <a:satOff val="0"/>
            <a:lumOff val="0"/>
            <a:alphaOff val="0"/>
          </a:schemeClr>
        </a:solidFill>
        <a:ln w="1587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b="1" kern="1200" err="1">
              <a:latin typeface="Calibri" pitchFamily="34" charset="0"/>
              <a:ea typeface="Calibri" pitchFamily="34" charset="0"/>
              <a:cs typeface="Calibri" pitchFamily="34" charset="0"/>
            </a:rPr>
            <a:t>Bashundhara</a:t>
          </a:r>
          <a:r>
            <a:rPr lang="en-GB" sz="1800" b="1" kern="1200">
              <a:latin typeface="Calibri" pitchFamily="34" charset="0"/>
              <a:ea typeface="Calibri" pitchFamily="34" charset="0"/>
              <a:cs typeface="Calibri" pitchFamily="34" charset="0"/>
            </a:rPr>
            <a:t> Paper: Exporting eco-friendly paper products worldwide</a:t>
          </a:r>
          <a:r>
            <a:rPr lang="en-GB" sz="1800" kern="1200">
              <a:latin typeface="Calibri" pitchFamily="34" charset="0"/>
              <a:ea typeface="Calibri" pitchFamily="34" charset="0"/>
              <a:cs typeface="Calibri" pitchFamily="34" charset="0"/>
            </a:rPr>
            <a:t>.</a:t>
          </a:r>
        </a:p>
      </dsp:txBody>
      <dsp:txXfrm>
        <a:off x="456213" y="1113744"/>
        <a:ext cx="4044827" cy="865740"/>
      </dsp:txXfrm>
    </dsp:sp>
    <dsp:sp modelId="{B85F139D-2C30-4043-AE80-3A16C8D6BA74}">
      <dsp:nvSpPr>
        <dsp:cNvPr id="0" name=""/>
        <dsp:cNvSpPr/>
      </dsp:nvSpPr>
      <dsp:spPr>
        <a:xfrm>
          <a:off x="852150" y="2173620"/>
          <a:ext cx="5125720" cy="919608"/>
        </a:xfrm>
        <a:prstGeom prst="roundRect">
          <a:avLst>
            <a:gd name="adj" fmla="val 10000"/>
          </a:avLst>
        </a:prstGeom>
        <a:solidFill>
          <a:schemeClr val="lt1">
            <a:hueOff val="0"/>
            <a:satOff val="0"/>
            <a:lumOff val="0"/>
            <a:alphaOff val="0"/>
          </a:schemeClr>
        </a:solidFill>
        <a:ln w="1587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b="1" kern="1200" err="1">
              <a:latin typeface="Calibri" pitchFamily="34" charset="0"/>
              <a:ea typeface="Calibri" pitchFamily="34" charset="0"/>
              <a:cs typeface="Calibri" pitchFamily="34" charset="0"/>
            </a:rPr>
            <a:t>Bashundhara</a:t>
          </a:r>
          <a:r>
            <a:rPr lang="en-GB" sz="1800" b="1" kern="1200">
              <a:latin typeface="Calibri" pitchFamily="34" charset="0"/>
              <a:ea typeface="Calibri" pitchFamily="34" charset="0"/>
              <a:cs typeface="Calibri" pitchFamily="34" charset="0"/>
            </a:rPr>
            <a:t> LP Gas: Reliable and safe energy solutions.</a:t>
          </a:r>
        </a:p>
      </dsp:txBody>
      <dsp:txXfrm>
        <a:off x="879084" y="2200554"/>
        <a:ext cx="4051234" cy="865740"/>
      </dsp:txXfrm>
    </dsp:sp>
    <dsp:sp modelId="{D164620D-A00A-4B01-A0C2-A456BAD8D60E}">
      <dsp:nvSpPr>
        <dsp:cNvPr id="0" name=""/>
        <dsp:cNvSpPr/>
      </dsp:nvSpPr>
      <dsp:spPr>
        <a:xfrm>
          <a:off x="1281429" y="3260430"/>
          <a:ext cx="5125720" cy="919608"/>
        </a:xfrm>
        <a:prstGeom prst="roundRect">
          <a:avLst>
            <a:gd name="adj" fmla="val 10000"/>
          </a:avLst>
        </a:prstGeom>
        <a:solidFill>
          <a:schemeClr val="lt1">
            <a:hueOff val="0"/>
            <a:satOff val="0"/>
            <a:lumOff val="0"/>
            <a:alphaOff val="0"/>
          </a:schemeClr>
        </a:solidFill>
        <a:ln w="1587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b="1" kern="1200" err="1">
              <a:latin typeface="Calibri" pitchFamily="34" charset="0"/>
              <a:ea typeface="Calibri" pitchFamily="34" charset="0"/>
              <a:cs typeface="Calibri" pitchFamily="34" charset="0"/>
            </a:rPr>
            <a:t>Bashundhara</a:t>
          </a:r>
          <a:r>
            <a:rPr lang="en-GB" sz="1800" b="1" kern="1200">
              <a:latin typeface="Calibri" pitchFamily="34" charset="0"/>
              <a:ea typeface="Calibri" pitchFamily="34" charset="0"/>
              <a:cs typeface="Calibri" pitchFamily="34" charset="0"/>
            </a:rPr>
            <a:t> Food &amp; Beverage: Diverse range of high-quality food products.</a:t>
          </a:r>
        </a:p>
      </dsp:txBody>
      <dsp:txXfrm>
        <a:off x="1308363" y="3287364"/>
        <a:ext cx="4044827" cy="865740"/>
      </dsp:txXfrm>
    </dsp:sp>
    <dsp:sp modelId="{28C48815-CC27-4D5E-BCC5-FFC525807536}">
      <dsp:nvSpPr>
        <dsp:cNvPr id="0" name=""/>
        <dsp:cNvSpPr/>
      </dsp:nvSpPr>
      <dsp:spPr>
        <a:xfrm>
          <a:off x="4527974" y="704336"/>
          <a:ext cx="597745" cy="597745"/>
        </a:xfrm>
        <a:prstGeom prst="downArrow">
          <a:avLst>
            <a:gd name="adj1" fmla="val 55000"/>
            <a:gd name="adj2" fmla="val 45000"/>
          </a:avLst>
        </a:prstGeom>
        <a:solidFill>
          <a:schemeClr val="lt1">
            <a:alpha val="90000"/>
            <a:tint val="40000"/>
            <a:hueOff val="0"/>
            <a:satOff val="0"/>
            <a:lumOff val="0"/>
            <a:alphaOff val="0"/>
          </a:schemeClr>
        </a:solidFill>
        <a:ln w="15875"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GB" sz="2800" kern="1200"/>
        </a:p>
      </dsp:txBody>
      <dsp:txXfrm>
        <a:off x="4662467" y="704336"/>
        <a:ext cx="328759" cy="449803"/>
      </dsp:txXfrm>
    </dsp:sp>
    <dsp:sp modelId="{F9BF7F3B-F011-4183-9417-400FAA0C29E2}">
      <dsp:nvSpPr>
        <dsp:cNvPr id="0" name=""/>
        <dsp:cNvSpPr/>
      </dsp:nvSpPr>
      <dsp:spPr>
        <a:xfrm>
          <a:off x="4957253" y="1791146"/>
          <a:ext cx="597745" cy="597745"/>
        </a:xfrm>
        <a:prstGeom prst="downArrow">
          <a:avLst>
            <a:gd name="adj1" fmla="val 55000"/>
            <a:gd name="adj2" fmla="val 45000"/>
          </a:avLst>
        </a:prstGeom>
        <a:solidFill>
          <a:schemeClr val="lt1">
            <a:alpha val="90000"/>
            <a:tint val="40000"/>
            <a:hueOff val="0"/>
            <a:satOff val="0"/>
            <a:lumOff val="0"/>
            <a:alphaOff val="0"/>
          </a:schemeClr>
        </a:solidFill>
        <a:ln w="15875"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GB" sz="2800" kern="1200"/>
        </a:p>
      </dsp:txBody>
      <dsp:txXfrm>
        <a:off x="5091746" y="1791146"/>
        <a:ext cx="328759" cy="449803"/>
      </dsp:txXfrm>
    </dsp:sp>
    <dsp:sp modelId="{745E3AFE-151A-448E-B0A1-CC6964413F35}">
      <dsp:nvSpPr>
        <dsp:cNvPr id="0" name=""/>
        <dsp:cNvSpPr/>
      </dsp:nvSpPr>
      <dsp:spPr>
        <a:xfrm>
          <a:off x="5380125" y="2877956"/>
          <a:ext cx="597745" cy="597745"/>
        </a:xfrm>
        <a:prstGeom prst="downArrow">
          <a:avLst>
            <a:gd name="adj1" fmla="val 55000"/>
            <a:gd name="adj2" fmla="val 45000"/>
          </a:avLst>
        </a:prstGeom>
        <a:solidFill>
          <a:schemeClr val="lt1">
            <a:alpha val="90000"/>
            <a:tint val="40000"/>
            <a:hueOff val="0"/>
            <a:satOff val="0"/>
            <a:lumOff val="0"/>
            <a:alphaOff val="0"/>
          </a:schemeClr>
        </a:solidFill>
        <a:ln w="15875"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GB" sz="2800" kern="1200"/>
        </a:p>
      </dsp:txBody>
      <dsp:txXfrm>
        <a:off x="5514618" y="2877956"/>
        <a:ext cx="328759" cy="4498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DAE403-05D8-4483-9A58-AC0393CCD201}">
      <dsp:nvSpPr>
        <dsp:cNvPr id="0" name=""/>
        <dsp:cNvSpPr/>
      </dsp:nvSpPr>
      <dsp:spPr>
        <a:xfrm>
          <a:off x="-4538059" y="-695852"/>
          <a:ext cx="5405964" cy="5405964"/>
        </a:xfrm>
        <a:prstGeom prst="blockArc">
          <a:avLst>
            <a:gd name="adj1" fmla="val 18900000"/>
            <a:gd name="adj2" fmla="val 2700000"/>
            <a:gd name="adj3" fmla="val 400"/>
          </a:avLst>
        </a:pr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486B4A-B57B-4710-A98E-1D9598A9FD25}">
      <dsp:nvSpPr>
        <dsp:cNvPr id="0" name=""/>
        <dsp:cNvSpPr/>
      </dsp:nvSpPr>
      <dsp:spPr>
        <a:xfrm>
          <a:off x="454607" y="308616"/>
          <a:ext cx="7526916" cy="617553"/>
        </a:xfrm>
        <a:prstGeom prst="rect">
          <a:avLst/>
        </a:prstGeom>
        <a:solidFill>
          <a:schemeClr val="lt1">
            <a:hueOff val="0"/>
            <a:satOff val="0"/>
            <a:lumOff val="0"/>
            <a:alphaOff val="0"/>
          </a:schemeClr>
        </a:solidFill>
        <a:ln w="22225" cap="flat" cmpd="sng" algn="ctr">
          <a:solidFill>
            <a:schemeClr val="accent2">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0183" tIns="50800" rIns="50800" bIns="50800" numCol="1" spcCol="1270" anchor="ctr" anchorCtr="0">
          <a:noAutofit/>
        </a:bodyPr>
        <a:lstStyle/>
        <a:p>
          <a:pPr marL="0" lvl="0" indent="0" algn="l" defTabSz="889000">
            <a:lnSpc>
              <a:spcPct val="90000"/>
            </a:lnSpc>
            <a:spcBef>
              <a:spcPct val="0"/>
            </a:spcBef>
            <a:spcAft>
              <a:spcPct val="35000"/>
            </a:spcAft>
            <a:buNone/>
          </a:pPr>
          <a:r>
            <a:rPr lang="en-GB" sz="2000" kern="1200">
              <a:latin typeface="Calibri" pitchFamily="34" charset="0"/>
              <a:ea typeface="Calibri" pitchFamily="34" charset="0"/>
              <a:cs typeface="Calibri" pitchFamily="34" charset="0"/>
            </a:rPr>
            <a:t>Education: Scholarships for underprivileged students.</a:t>
          </a:r>
          <a:endParaRPr lang="en-GB" sz="2000" kern="1200"/>
        </a:p>
      </dsp:txBody>
      <dsp:txXfrm>
        <a:off x="454607" y="308616"/>
        <a:ext cx="7526916" cy="617553"/>
      </dsp:txXfrm>
    </dsp:sp>
    <dsp:sp modelId="{E8F4CFE1-6324-4E81-91FA-DC1B162027F4}">
      <dsp:nvSpPr>
        <dsp:cNvPr id="0" name=""/>
        <dsp:cNvSpPr/>
      </dsp:nvSpPr>
      <dsp:spPr>
        <a:xfrm>
          <a:off x="68636" y="231422"/>
          <a:ext cx="771942" cy="771942"/>
        </a:xfrm>
        <a:prstGeom prst="ellipse">
          <a:avLst/>
        </a:prstGeom>
        <a:solidFill>
          <a:schemeClr val="lt1">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030BE41-F939-4E43-8F2D-8D7CE71BC705}">
      <dsp:nvSpPr>
        <dsp:cNvPr id="0" name=""/>
        <dsp:cNvSpPr/>
      </dsp:nvSpPr>
      <dsp:spPr>
        <a:xfrm>
          <a:off x="808664" y="1235107"/>
          <a:ext cx="7172859" cy="617553"/>
        </a:xfrm>
        <a:prstGeom prst="rect">
          <a:avLst/>
        </a:prstGeom>
        <a:solidFill>
          <a:schemeClr val="lt1">
            <a:hueOff val="0"/>
            <a:satOff val="0"/>
            <a:lumOff val="0"/>
            <a:alphaOff val="0"/>
          </a:schemeClr>
        </a:solidFill>
        <a:ln w="22225" cap="flat" cmpd="sng" algn="ctr">
          <a:solidFill>
            <a:schemeClr val="accent2">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0183" tIns="50800" rIns="50800" bIns="50800" numCol="1" spcCol="1270" anchor="ctr" anchorCtr="0">
          <a:noAutofit/>
        </a:bodyPr>
        <a:lstStyle/>
        <a:p>
          <a:pPr marL="0" lvl="0" indent="0" algn="l" defTabSz="889000">
            <a:lnSpc>
              <a:spcPct val="90000"/>
            </a:lnSpc>
            <a:spcBef>
              <a:spcPct val="0"/>
            </a:spcBef>
            <a:spcAft>
              <a:spcPct val="35000"/>
            </a:spcAft>
            <a:buNone/>
          </a:pPr>
          <a:r>
            <a:rPr lang="en-GB" sz="2000" kern="1200">
              <a:latin typeface="Calibri" pitchFamily="34" charset="0"/>
              <a:ea typeface="Calibri" pitchFamily="34" charset="0"/>
              <a:cs typeface="Calibri" pitchFamily="34" charset="0"/>
            </a:rPr>
            <a:t>Environment: Eco-friendly manufacturing and green initiatives.</a:t>
          </a:r>
          <a:endParaRPr lang="en-GB" sz="2000" kern="1200"/>
        </a:p>
      </dsp:txBody>
      <dsp:txXfrm>
        <a:off x="808664" y="1235107"/>
        <a:ext cx="7172859" cy="617553"/>
      </dsp:txXfrm>
    </dsp:sp>
    <dsp:sp modelId="{B0AF41A8-C8E7-4676-9214-E6B83F42178E}">
      <dsp:nvSpPr>
        <dsp:cNvPr id="0" name=""/>
        <dsp:cNvSpPr/>
      </dsp:nvSpPr>
      <dsp:spPr>
        <a:xfrm>
          <a:off x="422693" y="1157913"/>
          <a:ext cx="771942" cy="771942"/>
        </a:xfrm>
        <a:prstGeom prst="ellipse">
          <a:avLst/>
        </a:prstGeom>
        <a:solidFill>
          <a:schemeClr val="lt1">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251210C-6E7F-4F10-B86E-E25145C6FD5F}">
      <dsp:nvSpPr>
        <dsp:cNvPr id="0" name=""/>
        <dsp:cNvSpPr/>
      </dsp:nvSpPr>
      <dsp:spPr>
        <a:xfrm>
          <a:off x="808664" y="2161598"/>
          <a:ext cx="7172859" cy="617553"/>
        </a:xfrm>
        <a:prstGeom prst="rect">
          <a:avLst/>
        </a:prstGeom>
        <a:solidFill>
          <a:schemeClr val="lt1">
            <a:hueOff val="0"/>
            <a:satOff val="0"/>
            <a:lumOff val="0"/>
            <a:alphaOff val="0"/>
          </a:schemeClr>
        </a:solidFill>
        <a:ln w="22225" cap="flat" cmpd="sng" algn="ctr">
          <a:solidFill>
            <a:schemeClr val="accent2">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0183" tIns="50800" rIns="50800" bIns="50800" numCol="1" spcCol="1270" anchor="ctr" anchorCtr="0">
          <a:noAutofit/>
        </a:bodyPr>
        <a:lstStyle/>
        <a:p>
          <a:pPr marL="0" lvl="0" indent="0" algn="l" defTabSz="889000">
            <a:lnSpc>
              <a:spcPct val="90000"/>
            </a:lnSpc>
            <a:spcBef>
              <a:spcPct val="0"/>
            </a:spcBef>
            <a:spcAft>
              <a:spcPct val="35000"/>
            </a:spcAft>
            <a:buNone/>
          </a:pPr>
          <a:r>
            <a:rPr lang="en-GB" sz="2000" kern="1200">
              <a:latin typeface="Calibri" pitchFamily="34" charset="0"/>
              <a:ea typeface="Calibri" pitchFamily="34" charset="0"/>
              <a:cs typeface="Calibri" pitchFamily="34" charset="0"/>
            </a:rPr>
            <a:t>Disaster Relief: Donating supplies during natural calamities.</a:t>
          </a:r>
          <a:endParaRPr lang="en-GB" sz="2000" kern="1200"/>
        </a:p>
      </dsp:txBody>
      <dsp:txXfrm>
        <a:off x="808664" y="2161598"/>
        <a:ext cx="7172859" cy="617553"/>
      </dsp:txXfrm>
    </dsp:sp>
    <dsp:sp modelId="{D2F2F658-97F7-4DB2-9DA3-1B9CF7DFF13D}">
      <dsp:nvSpPr>
        <dsp:cNvPr id="0" name=""/>
        <dsp:cNvSpPr/>
      </dsp:nvSpPr>
      <dsp:spPr>
        <a:xfrm>
          <a:off x="422693" y="2084403"/>
          <a:ext cx="771942" cy="771942"/>
        </a:xfrm>
        <a:prstGeom prst="ellipse">
          <a:avLst/>
        </a:prstGeom>
        <a:solidFill>
          <a:schemeClr val="lt1">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61B1453-EB83-444E-A33F-40E5357359D7}">
      <dsp:nvSpPr>
        <dsp:cNvPr id="0" name=""/>
        <dsp:cNvSpPr/>
      </dsp:nvSpPr>
      <dsp:spPr>
        <a:xfrm>
          <a:off x="454607" y="3088089"/>
          <a:ext cx="7526916" cy="617553"/>
        </a:xfrm>
        <a:prstGeom prst="rect">
          <a:avLst/>
        </a:prstGeom>
        <a:solidFill>
          <a:schemeClr val="lt1">
            <a:hueOff val="0"/>
            <a:satOff val="0"/>
            <a:lumOff val="0"/>
            <a:alphaOff val="0"/>
          </a:schemeClr>
        </a:solidFill>
        <a:ln w="22225" cap="flat" cmpd="sng" algn="ctr">
          <a:solidFill>
            <a:schemeClr val="accent2">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0183" tIns="50800" rIns="50800" bIns="50800" numCol="1" spcCol="1270" anchor="ctr" anchorCtr="0">
          <a:noAutofit/>
        </a:bodyPr>
        <a:lstStyle/>
        <a:p>
          <a:pPr marL="0" lvl="0" indent="0" algn="l" defTabSz="889000">
            <a:lnSpc>
              <a:spcPct val="90000"/>
            </a:lnSpc>
            <a:spcBef>
              <a:spcPct val="0"/>
            </a:spcBef>
            <a:spcAft>
              <a:spcPct val="35000"/>
            </a:spcAft>
            <a:buNone/>
          </a:pPr>
          <a:r>
            <a:rPr lang="en-GB" sz="2000" kern="1200">
              <a:latin typeface="Calibri" pitchFamily="34" charset="0"/>
              <a:ea typeface="Calibri" pitchFamily="34" charset="0"/>
              <a:cs typeface="Calibri" pitchFamily="34" charset="0"/>
            </a:rPr>
            <a:t>Sports Sponsorships: Supporting cricket and football in Bangladesh.</a:t>
          </a:r>
          <a:endParaRPr lang="en-GB" sz="2000" kern="1200"/>
        </a:p>
      </dsp:txBody>
      <dsp:txXfrm>
        <a:off x="454607" y="3088089"/>
        <a:ext cx="7526916" cy="617553"/>
      </dsp:txXfrm>
    </dsp:sp>
    <dsp:sp modelId="{2CABAD2C-8469-4C5B-B252-35E4A96034FB}">
      <dsp:nvSpPr>
        <dsp:cNvPr id="0" name=""/>
        <dsp:cNvSpPr/>
      </dsp:nvSpPr>
      <dsp:spPr>
        <a:xfrm>
          <a:off x="68636" y="3010894"/>
          <a:ext cx="771942" cy="771942"/>
        </a:xfrm>
        <a:prstGeom prst="ellipse">
          <a:avLst/>
        </a:prstGeom>
        <a:solidFill>
          <a:schemeClr val="lt1">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0.14722</cdr:x>
      <cdr:y>0.12294</cdr:y>
    </cdr:from>
    <cdr:to>
      <cdr:x>0.21903</cdr:x>
      <cdr:y>0.18537</cdr:y>
    </cdr:to>
    <cdr:sp macro="" textlink="">
      <cdr:nvSpPr>
        <cdr:cNvPr id="3" name="TextBox 2"/>
        <cdr:cNvSpPr txBox="1"/>
      </cdr:nvSpPr>
      <cdr:spPr>
        <a:xfrm xmlns:a="http://schemas.openxmlformats.org/drawingml/2006/main">
          <a:off x="974755" y="480103"/>
          <a:ext cx="475430" cy="243797"/>
        </a:xfrm>
        <a:prstGeom xmlns:a="http://schemas.openxmlformats.org/drawingml/2006/main" prst="rect">
          <a:avLst/>
        </a:prstGeom>
      </cdr:spPr>
      <cdr:txBody>
        <a:bodyPr xmlns:a="http://schemas.openxmlformats.org/drawingml/2006/main" vertOverflow="clip" wrap="square" rtlCol="0" anchor="b"/>
        <a:lstStyle xmlns:a="http://schemas.openxmlformats.org/drawingml/2006/main"/>
        <a:p xmlns:a="http://schemas.openxmlformats.org/drawingml/2006/main">
          <a:r>
            <a:rPr lang="en-GB" sz="800" b="1"/>
            <a:t>2022</a:t>
          </a:r>
        </a:p>
      </cdr:txBody>
    </cdr:sp>
  </cdr:relSizeAnchor>
  <cdr:relSizeAnchor xmlns:cdr="http://schemas.openxmlformats.org/drawingml/2006/chartDrawing">
    <cdr:from>
      <cdr:x>0.22515</cdr:x>
      <cdr:y>0.06469</cdr:y>
    </cdr:from>
    <cdr:to>
      <cdr:x>0.32238</cdr:x>
      <cdr:y>0.11909</cdr:y>
    </cdr:to>
    <cdr:sp macro="" textlink="">
      <cdr:nvSpPr>
        <cdr:cNvPr id="4" name="TextBox 1"/>
        <cdr:cNvSpPr txBox="1"/>
      </cdr:nvSpPr>
      <cdr:spPr>
        <a:xfrm xmlns:a="http://schemas.openxmlformats.org/drawingml/2006/main">
          <a:off x="1490707" y="252634"/>
          <a:ext cx="643767" cy="212446"/>
        </a:xfrm>
        <a:prstGeom xmlns:a="http://schemas.openxmlformats.org/drawingml/2006/main" prst="rect">
          <a:avLst/>
        </a:prstGeom>
      </cdr:spPr>
      <cdr:txBody>
        <a:bodyPr xmlns:a="http://schemas.openxmlformats.org/drawingml/2006/main" wrap="square" rtlCol="0" anchor="b"/>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GB" sz="800" b="1"/>
            <a:t>2023</a:t>
          </a:r>
        </a:p>
      </cdr:txBody>
    </cdr:sp>
  </cdr:relSizeAnchor>
  <cdr:relSizeAnchor xmlns:cdr="http://schemas.openxmlformats.org/drawingml/2006/chartDrawing">
    <cdr:from>
      <cdr:x>0.49033</cdr:x>
      <cdr:y>0.30812</cdr:y>
    </cdr:from>
    <cdr:to>
      <cdr:x>0.55853</cdr:x>
      <cdr:y>0.36946</cdr:y>
    </cdr:to>
    <cdr:sp macro="" textlink="">
      <cdr:nvSpPr>
        <cdr:cNvPr id="5" name="TextBox 1"/>
        <cdr:cNvSpPr txBox="1"/>
      </cdr:nvSpPr>
      <cdr:spPr>
        <a:xfrm xmlns:a="http://schemas.openxmlformats.org/drawingml/2006/main">
          <a:off x="3246504" y="1203278"/>
          <a:ext cx="451581" cy="239548"/>
        </a:xfrm>
        <a:prstGeom xmlns:a="http://schemas.openxmlformats.org/drawingml/2006/main" prst="rect">
          <a:avLst/>
        </a:prstGeom>
      </cdr:spPr>
      <cdr:txBody>
        <a:bodyPr xmlns:a="http://schemas.openxmlformats.org/drawingml/2006/main" wrap="square" rtlCol="0" anchor="b"/>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GB" sz="800" b="1"/>
            <a:t>2023</a:t>
          </a:r>
        </a:p>
      </cdr:txBody>
    </cdr:sp>
  </cdr:relSizeAnchor>
  <cdr:relSizeAnchor xmlns:cdr="http://schemas.openxmlformats.org/drawingml/2006/chartDrawing">
    <cdr:from>
      <cdr:x>0.41339</cdr:x>
      <cdr:y>0.33036</cdr:y>
    </cdr:from>
    <cdr:to>
      <cdr:x>0.48229</cdr:x>
      <cdr:y>0.40328</cdr:y>
    </cdr:to>
    <cdr:sp macro="" textlink="">
      <cdr:nvSpPr>
        <cdr:cNvPr id="6" name="TextBox 1"/>
        <cdr:cNvSpPr txBox="1"/>
      </cdr:nvSpPr>
      <cdr:spPr>
        <a:xfrm xmlns:a="http://schemas.openxmlformats.org/drawingml/2006/main">
          <a:off x="2737116" y="1290123"/>
          <a:ext cx="456144" cy="284771"/>
        </a:xfrm>
        <a:prstGeom xmlns:a="http://schemas.openxmlformats.org/drawingml/2006/main" prst="rect">
          <a:avLst/>
        </a:prstGeom>
      </cdr:spPr>
      <cdr:txBody>
        <a:bodyPr xmlns:a="http://schemas.openxmlformats.org/drawingml/2006/main" wrap="square" rtlCol="0" anchor="b"/>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GB" sz="800" b="1"/>
            <a:t>2022</a:t>
          </a:r>
        </a:p>
      </cdr:txBody>
    </cdr:sp>
  </cdr:relSizeAnchor>
  <cdr:relSizeAnchor xmlns:cdr="http://schemas.openxmlformats.org/drawingml/2006/chartDrawing">
    <cdr:from>
      <cdr:x>0.75486</cdr:x>
      <cdr:y>0.58916</cdr:y>
    </cdr:from>
    <cdr:to>
      <cdr:x>0.82899</cdr:x>
      <cdr:y>0.66208</cdr:y>
    </cdr:to>
    <cdr:sp macro="" textlink="">
      <cdr:nvSpPr>
        <cdr:cNvPr id="7" name="TextBox 1"/>
        <cdr:cNvSpPr txBox="1"/>
      </cdr:nvSpPr>
      <cdr:spPr>
        <a:xfrm xmlns:a="http://schemas.openxmlformats.org/drawingml/2006/main">
          <a:off x="4997985" y="2300823"/>
          <a:ext cx="490800" cy="284771"/>
        </a:xfrm>
        <a:prstGeom xmlns:a="http://schemas.openxmlformats.org/drawingml/2006/main" prst="rect">
          <a:avLst/>
        </a:prstGeom>
      </cdr:spPr>
      <cdr:txBody>
        <a:bodyPr xmlns:a="http://schemas.openxmlformats.org/drawingml/2006/main" wrap="square" rtlCol="0" anchor="b"/>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GB" sz="800" b="1"/>
            <a:t>2023</a:t>
          </a:r>
        </a:p>
      </cdr:txBody>
    </cdr:sp>
  </cdr:relSizeAnchor>
  <cdr:relSizeAnchor xmlns:cdr="http://schemas.openxmlformats.org/drawingml/2006/chartDrawing">
    <cdr:from>
      <cdr:x>0.66627</cdr:x>
      <cdr:y>0.62914</cdr:y>
    </cdr:from>
    <cdr:to>
      <cdr:x>0.76558</cdr:x>
      <cdr:y>0.69743</cdr:y>
    </cdr:to>
    <cdr:sp macro="" textlink="">
      <cdr:nvSpPr>
        <cdr:cNvPr id="8" name="TextBox 1"/>
        <cdr:cNvSpPr txBox="1"/>
      </cdr:nvSpPr>
      <cdr:spPr>
        <a:xfrm xmlns:a="http://schemas.openxmlformats.org/drawingml/2006/main">
          <a:off x="4411433" y="2456936"/>
          <a:ext cx="657539" cy="266690"/>
        </a:xfrm>
        <a:prstGeom xmlns:a="http://schemas.openxmlformats.org/drawingml/2006/main" prst="rect">
          <a:avLst/>
        </a:prstGeom>
      </cdr:spPr>
      <cdr:txBody>
        <a:bodyPr xmlns:a="http://schemas.openxmlformats.org/drawingml/2006/main" wrap="square" rtlCol="0" anchor="b"/>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GB" sz="800" b="1"/>
            <a:t>2022</a:t>
          </a:r>
        </a:p>
      </cdr:txBody>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58484F-2291-4403-8F3F-D18423FA9243}" type="datetimeFigureOut">
              <a:rPr lang="en-US" smtClean="0"/>
              <a:t>2/16/2025</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C035CE9D-B478-44BB-BA7F-7FDF181FEBB5}"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78405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8484F-2291-4403-8F3F-D18423FA9243}" type="datetimeFigureOut">
              <a:rPr lang="en-US" smtClean="0"/>
              <a:t>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5CE9D-B478-44BB-BA7F-7FDF181FEBB5}"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421379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8484F-2291-4403-8F3F-D18423FA9243}" type="datetimeFigureOut">
              <a:rPr lang="en-US" smtClean="0"/>
              <a:t>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5CE9D-B478-44BB-BA7F-7FDF181FEBB5}"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567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8484F-2291-4403-8F3F-D18423FA9243}" type="datetimeFigureOut">
              <a:rPr lang="en-US" smtClean="0"/>
              <a:t>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5CE9D-B478-44BB-BA7F-7FDF181FEBB5}"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3186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58484F-2291-4403-8F3F-D18423FA9243}" type="datetimeFigureOut">
              <a:rPr lang="en-US" smtClean="0"/>
              <a:t>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5CE9D-B478-44BB-BA7F-7FDF181FEBB5}"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452578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58484F-2291-4403-8F3F-D18423FA9243}" type="datetimeFigureOut">
              <a:rPr lang="en-US" smtClean="0"/>
              <a:t>2/16/2025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35CE9D-B478-44BB-BA7F-7FDF181FEBB5}"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97515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58484F-2291-4403-8F3F-D18423FA9243}" type="datetimeFigureOut">
              <a:rPr lang="en-US" smtClean="0"/>
              <a:t>2/16/2025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35CE9D-B478-44BB-BA7F-7FDF181FEBB5}"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25351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58484F-2291-4403-8F3F-D18423FA9243}" type="datetimeFigureOut">
              <a:rPr lang="en-US" smtClean="0"/>
              <a:t>2/16/2025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35CE9D-B478-44BB-BA7F-7FDF181FEBB5}"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80805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58484F-2291-4403-8F3F-D18423FA9243}" type="datetimeFigureOut">
              <a:rPr lang="en-US" smtClean="0"/>
              <a:t>2/16/2025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35CE9D-B478-44BB-BA7F-7FDF181FEBB5}" type="slidenum">
              <a:rPr lang="en-US" smtClean="0"/>
              <a:t>‹#›</a:t>
            </a:fld>
            <a:endParaRPr lang="en-US"/>
          </a:p>
        </p:txBody>
      </p:sp>
    </p:spTree>
    <p:extLst>
      <p:ext uri="{BB962C8B-B14F-4D97-AF65-F5344CB8AC3E}">
        <p14:creationId xmlns:p14="http://schemas.microsoft.com/office/powerpoint/2010/main" val="4273655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58484F-2291-4403-8F3F-D18423FA9243}" type="datetimeFigureOut">
              <a:rPr lang="en-US" smtClean="0"/>
              <a:t>2/16/2025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35CE9D-B478-44BB-BA7F-7FDF181FEBB5}"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64333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8458484F-2291-4403-8F3F-D18423FA9243}" type="datetimeFigureOut">
              <a:rPr lang="en-US" smtClean="0"/>
              <a:t>2/16/2025</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C035CE9D-B478-44BB-BA7F-7FDF181FEBB5}"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69684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8458484F-2291-4403-8F3F-D18423FA9243}" type="datetimeFigureOut">
              <a:rPr lang="en-US" smtClean="0"/>
              <a:t>2/16/2025</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C035CE9D-B478-44BB-BA7F-7FDF181FEBB5}"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99024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hyperlink" Target="http://bashundharagroup.com/"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diagramLayout" Target="../diagrams/layout2.xml"/><Relationship Id="rId7" Type="http://schemas.openxmlformats.org/officeDocument/2006/relationships/image" Target="../media/image5.jpe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11" Type="http://schemas.microsoft.com/office/2007/relationships/hdphoto" Target="../media/hdphoto3.wdp"/><Relationship Id="rId5" Type="http://schemas.openxmlformats.org/officeDocument/2006/relationships/diagramColors" Target="../diagrams/colors2.xml"/><Relationship Id="rId10" Type="http://schemas.openxmlformats.org/officeDocument/2006/relationships/image" Target="../media/image8.png"/><Relationship Id="rId4" Type="http://schemas.openxmlformats.org/officeDocument/2006/relationships/diagramQuickStyle" Target="../diagrams/quickStyle2.xml"/><Relationship Id="rId9" Type="http://schemas.openxmlformats.org/officeDocument/2006/relationships/image" Target="../media/image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1A56BE-2D19-FE54-706C-1BB4330F7C42}"/>
              </a:ext>
            </a:extLst>
          </p:cNvPr>
          <p:cNvPicPr>
            <a:picLocks noChangeAspect="1"/>
          </p:cNvPicPr>
          <p:nvPr/>
        </p:nvPicPr>
        <p:blipFill>
          <a:blip r:embed="rId2"/>
          <a:stretch>
            <a:fillRect/>
          </a:stretch>
        </p:blipFill>
        <p:spPr>
          <a:xfrm>
            <a:off x="-97260" y="0"/>
            <a:ext cx="7509720" cy="6858000"/>
          </a:xfrm>
          <a:prstGeom prst="rect">
            <a:avLst/>
          </a:prstGeom>
        </p:spPr>
      </p:pic>
      <p:sp>
        <p:nvSpPr>
          <p:cNvPr id="5" name="Title 1">
            <a:extLst>
              <a:ext uri="{FF2B5EF4-FFF2-40B4-BE49-F238E27FC236}">
                <a16:creationId xmlns:a16="http://schemas.microsoft.com/office/drawing/2014/main" id="{FCCA5BA2-F9B6-825E-0EE6-5E41056C05F3}"/>
              </a:ext>
            </a:extLst>
          </p:cNvPr>
          <p:cNvSpPr txBox="1">
            <a:spLocks/>
          </p:cNvSpPr>
          <p:nvPr/>
        </p:nvSpPr>
        <p:spPr>
          <a:xfrm>
            <a:off x="6353175" y="1235255"/>
            <a:ext cx="4796246" cy="2398396"/>
          </a:xfrm>
          <a:prstGeom prst="rect">
            <a:avLst/>
          </a:prstGeo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54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Bashundhara</a:t>
            </a:r>
          </a:p>
          <a:p>
            <a:r>
              <a:rPr lang="en-US" sz="54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Group</a:t>
            </a:r>
            <a:br>
              <a:rPr lang="en-US" sz="54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br>
            <a:r>
              <a:rPr lang="en-US" sz="54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Bangladesh</a:t>
            </a:r>
          </a:p>
        </p:txBody>
      </p:sp>
      <p:pic>
        <p:nvPicPr>
          <p:cNvPr id="6" name="Picture 2" descr="Bashundhara Group refutes CID allegations, seeks CA's intervention">
            <a:extLst>
              <a:ext uri="{FF2B5EF4-FFF2-40B4-BE49-F238E27FC236}">
                <a16:creationId xmlns:a16="http://schemas.microsoft.com/office/drawing/2014/main" id="{6EB1F547-63BF-A75B-AD61-3B4919235D2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l="1881" t="24140" r="2758" b="11861"/>
          <a:stretch/>
        </p:blipFill>
        <p:spPr bwMode="auto">
          <a:xfrm>
            <a:off x="6896100" y="3555555"/>
            <a:ext cx="3228974" cy="1126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63397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86DF49-55DF-C480-84D7-FCA2EE8781EE}"/>
              </a:ext>
            </a:extLst>
          </p:cNvPr>
          <p:cNvSpPr txBox="1"/>
          <p:nvPr/>
        </p:nvSpPr>
        <p:spPr>
          <a:xfrm>
            <a:off x="3993356" y="1025441"/>
            <a:ext cx="4205288" cy="46166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GB" sz="2400" b="1">
                <a:latin typeface="Arial Black" pitchFamily="34" charset="0"/>
              </a:rPr>
              <a:t>Conclusion</a:t>
            </a:r>
          </a:p>
        </p:txBody>
      </p:sp>
      <p:sp>
        <p:nvSpPr>
          <p:cNvPr id="3" name="Rectangle 2">
            <a:extLst>
              <a:ext uri="{FF2B5EF4-FFF2-40B4-BE49-F238E27FC236}">
                <a16:creationId xmlns:a16="http://schemas.microsoft.com/office/drawing/2014/main" id="{01AB2A17-D730-8D81-C4D0-F2406FFCCB20}"/>
              </a:ext>
            </a:extLst>
          </p:cNvPr>
          <p:cNvSpPr/>
          <p:nvPr/>
        </p:nvSpPr>
        <p:spPr>
          <a:xfrm>
            <a:off x="2328862" y="2619375"/>
            <a:ext cx="7753350" cy="211455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q"/>
            </a:pPr>
            <a:endParaRPr lang="en-GB">
              <a:solidFill>
                <a:schemeClr val="tx1"/>
              </a:solidFill>
            </a:endParaRPr>
          </a:p>
          <a:p>
            <a:pPr marL="742950" lvl="1" indent="-285750">
              <a:buFont typeface="Wingdings" pitchFamily="2" charset="2"/>
              <a:buChar char="q"/>
            </a:pPr>
            <a:r>
              <a:rPr lang="en-GB" sz="2400" err="1">
                <a:solidFill>
                  <a:schemeClr val="tx1"/>
                </a:solidFill>
                <a:latin typeface="Calibri" pitchFamily="34" charset="0"/>
                <a:ea typeface="Calibri" pitchFamily="34" charset="0"/>
                <a:cs typeface="Calibri" pitchFamily="34" charset="0"/>
              </a:rPr>
              <a:t>Bashundhara</a:t>
            </a:r>
            <a:r>
              <a:rPr lang="en-GB" sz="2400">
                <a:solidFill>
                  <a:schemeClr val="tx1"/>
                </a:solidFill>
                <a:latin typeface="Calibri" pitchFamily="34" charset="0"/>
                <a:ea typeface="Calibri" pitchFamily="34" charset="0"/>
                <a:cs typeface="Calibri" pitchFamily="34" charset="0"/>
              </a:rPr>
              <a:t> Group is a diversified leader contributing significantly to Bangladesh’s economy.</a:t>
            </a:r>
            <a:endParaRPr lang="en-GB" sz="2000">
              <a:solidFill>
                <a:schemeClr val="tx1"/>
              </a:solidFill>
              <a:latin typeface="Calibri" pitchFamily="34" charset="0"/>
              <a:ea typeface="Calibri" pitchFamily="34" charset="0"/>
              <a:cs typeface="Calibri" pitchFamily="34" charset="0"/>
            </a:endParaRPr>
          </a:p>
          <a:p>
            <a:pPr marL="742950" lvl="1" indent="-285750">
              <a:buFont typeface="Wingdings" pitchFamily="2" charset="2"/>
              <a:buChar char="q"/>
            </a:pPr>
            <a:r>
              <a:rPr lang="en-GB" sz="2400">
                <a:solidFill>
                  <a:schemeClr val="tx1"/>
                </a:solidFill>
                <a:latin typeface="Calibri" pitchFamily="34" charset="0"/>
                <a:ea typeface="Calibri" pitchFamily="34" charset="0"/>
                <a:cs typeface="Calibri" pitchFamily="34" charset="0"/>
              </a:rPr>
              <a:t>Visionary leadership and innovative strategies are driving growth.</a:t>
            </a:r>
            <a:endParaRPr lang="en-GB" sz="2000">
              <a:solidFill>
                <a:schemeClr val="tx1"/>
              </a:solidFill>
              <a:latin typeface="Calibri" pitchFamily="34" charset="0"/>
              <a:ea typeface="Calibri" pitchFamily="34" charset="0"/>
              <a:cs typeface="Calibri" pitchFamily="34" charset="0"/>
            </a:endParaRPr>
          </a:p>
        </p:txBody>
      </p:sp>
    </p:spTree>
    <p:extLst>
      <p:ext uri="{BB962C8B-B14F-4D97-AF65-F5344CB8AC3E}">
        <p14:creationId xmlns:p14="http://schemas.microsoft.com/office/powerpoint/2010/main" val="653416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a:extLst>
              <a:ext uri="{FF2B5EF4-FFF2-40B4-BE49-F238E27FC236}">
                <a16:creationId xmlns:a16="http://schemas.microsoft.com/office/drawing/2014/main" id="{B26ECFEC-59CA-FA15-1A41-CC2EE980EA96}"/>
              </a:ext>
            </a:extLst>
          </p:cNvPr>
          <p:cNvSpPr txBox="1">
            <a:spLocks/>
          </p:cNvSpPr>
          <p:nvPr/>
        </p:nvSpPr>
        <p:spPr>
          <a:xfrm>
            <a:off x="3352800" y="776836"/>
            <a:ext cx="5486400" cy="1998344"/>
          </a:xfrm>
          <a:prstGeom prst="rect">
            <a:avLst/>
          </a:prstGeom>
        </p:spPr>
        <p:txBody>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8000"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Thank You</a:t>
            </a:r>
          </a:p>
        </p:txBody>
      </p:sp>
      <p:sp>
        <p:nvSpPr>
          <p:cNvPr id="4" name="Text Placeholder 2">
            <a:extLst>
              <a:ext uri="{FF2B5EF4-FFF2-40B4-BE49-F238E27FC236}">
                <a16:creationId xmlns:a16="http://schemas.microsoft.com/office/drawing/2014/main" id="{725D9E3A-9D90-1723-9643-9AF0F9561266}"/>
              </a:ext>
            </a:extLst>
          </p:cNvPr>
          <p:cNvSpPr txBox="1">
            <a:spLocks/>
          </p:cNvSpPr>
          <p:nvPr/>
        </p:nvSpPr>
        <p:spPr>
          <a:xfrm>
            <a:off x="4481105" y="2775180"/>
            <a:ext cx="5486400" cy="1645920"/>
          </a:xfrm>
          <a:prstGeom prst="rect">
            <a:avLst/>
          </a:prstGeom>
        </p:spPr>
        <p:txBody>
          <a:bodyPr vert="horz" lIns="91440" tIns="45720" rIns="91440" bIns="45720" rtlCol="0" anchor="ctr">
            <a:normAutofit/>
          </a:bodyPr>
          <a:lstStyle>
            <a:defPPr>
              <a:defRPr lang="en-US"/>
            </a:defPPr>
            <a:lvl1pPr marL="0" algn="l"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800" dirty="0">
                <a:solidFill>
                  <a:schemeClr val="tx1"/>
                </a:solidFill>
              </a:rPr>
              <a:t>Contact Info:</a:t>
            </a:r>
          </a:p>
          <a:p>
            <a:pPr lvl="1"/>
            <a:r>
              <a:rPr lang="en-GB" dirty="0"/>
              <a:t>Email: info@bashundharagroup.com</a:t>
            </a:r>
          </a:p>
          <a:p>
            <a:pPr lvl="1"/>
            <a:r>
              <a:rPr lang="en-GB" dirty="0"/>
              <a:t>Website: </a:t>
            </a:r>
            <a:r>
              <a:rPr lang="en-GB" u="sng" dirty="0">
                <a:hlinkClick r:id="rId2">
                  <a:extLst>
                    <a:ext uri="{A12FA001-AC4F-418D-AE19-62706E023703}">
                      <ahyp:hlinkClr xmlns:ahyp="http://schemas.microsoft.com/office/drawing/2018/hyperlinkcolor" val="tx"/>
                    </a:ext>
                  </a:extLst>
                </a:hlinkClick>
              </a:rPr>
              <a:t>bashundharagroup.com</a:t>
            </a:r>
            <a:endParaRPr lang="en-GB" dirty="0"/>
          </a:p>
          <a:p>
            <a:pPr lvl="1"/>
            <a:r>
              <a:rPr lang="en-GB" dirty="0"/>
              <a:t>Phone: +880 1576508914</a:t>
            </a:r>
          </a:p>
        </p:txBody>
      </p:sp>
    </p:spTree>
    <p:extLst>
      <p:ext uri="{BB962C8B-B14F-4D97-AF65-F5344CB8AC3E}">
        <p14:creationId xmlns:p14="http://schemas.microsoft.com/office/powerpoint/2010/main" val="39624567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128DB6-CCB8-15C2-9F4A-0024D4716F30}"/>
              </a:ext>
            </a:extLst>
          </p:cNvPr>
          <p:cNvSpPr txBox="1"/>
          <p:nvPr/>
        </p:nvSpPr>
        <p:spPr>
          <a:xfrm>
            <a:off x="2119992" y="736284"/>
            <a:ext cx="5314950" cy="52322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GB" sz="2800" b="1" cap="all" dirty="0">
                <a:ln w="0"/>
                <a:solidFill>
                  <a:srgbClr val="002060"/>
                </a:solidFill>
                <a:effectLst>
                  <a:reflection blurRad="12700" stA="50000" endPos="50000" dist="5000" dir="5400000" sy="-100000" rotWithShape="0"/>
                </a:effectLst>
                <a:latin typeface="Arial Black" pitchFamily="34" charset="0"/>
                <a:ea typeface="Calibri" pitchFamily="34" charset="0"/>
                <a:cs typeface="Calibri" pitchFamily="34" charset="0"/>
              </a:rPr>
              <a:t>Presented By:</a:t>
            </a:r>
          </a:p>
        </p:txBody>
      </p:sp>
      <p:pic>
        <p:nvPicPr>
          <p:cNvPr id="3" name="Picture 4" descr="Teacher Education , cartoon teacher transparent background PNG - Clip Art  Library">
            <a:extLst>
              <a:ext uri="{FF2B5EF4-FFF2-40B4-BE49-F238E27FC236}">
                <a16:creationId xmlns:a16="http://schemas.microsoft.com/office/drawing/2014/main" id="{76BA8350-BC94-C12B-6CCF-23F3807B57E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309" b="100000" l="0" r="100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2242472" y="2382836"/>
            <a:ext cx="1352585" cy="2827339"/>
          </a:xfrm>
          <a:prstGeom prst="rect">
            <a:avLst/>
          </a:prstGeom>
          <a:noFill/>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F763D95-E790-A597-FFEF-7C27D360C919}"/>
              </a:ext>
            </a:extLst>
          </p:cNvPr>
          <p:cNvSpPr/>
          <p:nvPr/>
        </p:nvSpPr>
        <p:spPr>
          <a:xfrm>
            <a:off x="5000171" y="2115822"/>
            <a:ext cx="5651499" cy="3094353"/>
          </a:xfrm>
          <a:prstGeom prst="rect">
            <a:avLst/>
          </a:prstGeom>
          <a:noFill/>
          <a:ln>
            <a:noFill/>
          </a:ln>
          <a:effectLst>
            <a:glow rad="63500">
              <a:schemeClr val="accent1">
                <a:satMod val="175000"/>
                <a:alpha val="40000"/>
              </a:schemeClr>
            </a:glow>
            <a:outerShdw blurRad="76200" dist="50800" dir="5400000" rotWithShape="0">
              <a:srgbClr val="4E3B30">
                <a:alpha val="60000"/>
              </a:srgb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2000" b="1" dirty="0" err="1">
                <a:latin typeface="Arial Black" pitchFamily="34" charset="0"/>
              </a:rPr>
              <a:t>Israt</a:t>
            </a:r>
            <a:r>
              <a:rPr lang="en-GB" sz="2000" b="1" dirty="0">
                <a:latin typeface="Arial Black" pitchFamily="34" charset="0"/>
              </a:rPr>
              <a:t> Marin </a:t>
            </a:r>
            <a:r>
              <a:rPr lang="en-GB" sz="2000" b="1" dirty="0" err="1">
                <a:latin typeface="Arial Black" pitchFamily="34" charset="0"/>
              </a:rPr>
              <a:t>Kakon</a:t>
            </a:r>
            <a:endParaRPr lang="en-GB" sz="2000" b="1" dirty="0">
              <a:latin typeface="Arial Black" pitchFamily="34" charset="0"/>
            </a:endParaRPr>
          </a:p>
          <a:p>
            <a:pPr algn="ctr"/>
            <a:r>
              <a:rPr lang="en-GB" sz="2000" b="1" dirty="0">
                <a:latin typeface="Arial Black" pitchFamily="34" charset="0"/>
              </a:rPr>
              <a:t>Department: Management Studies</a:t>
            </a:r>
          </a:p>
          <a:p>
            <a:pPr algn="ctr"/>
            <a:r>
              <a:rPr lang="en-GB" sz="2000" b="1" dirty="0">
                <a:latin typeface="Arial Black" pitchFamily="34" charset="0"/>
              </a:rPr>
              <a:t>Batch: 69</a:t>
            </a:r>
          </a:p>
        </p:txBody>
      </p:sp>
    </p:spTree>
    <p:extLst>
      <p:ext uri="{BB962C8B-B14F-4D97-AF65-F5344CB8AC3E}">
        <p14:creationId xmlns:p14="http://schemas.microsoft.com/office/powerpoint/2010/main" val="6095717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22A683-CC2E-24F4-4B67-A82487470428}"/>
              </a:ext>
            </a:extLst>
          </p:cNvPr>
          <p:cNvSpPr txBox="1"/>
          <p:nvPr/>
        </p:nvSpPr>
        <p:spPr>
          <a:xfrm>
            <a:off x="3543300" y="819150"/>
            <a:ext cx="5229225" cy="461665"/>
          </a:xfrm>
          <a:prstGeom prst="rect">
            <a:avLst/>
          </a:prstGeom>
          <a:gradFill flip="none" rotWithShape="1">
            <a:gsLst>
              <a:gs pos="0">
                <a:schemeClr val="accent1">
                  <a:tint val="75000"/>
                  <a:shade val="85000"/>
                  <a:satMod val="230000"/>
                </a:schemeClr>
              </a:gs>
              <a:gs pos="25000">
                <a:schemeClr val="accent1">
                  <a:tint val="90000"/>
                  <a:shade val="70000"/>
                  <a:satMod val="220000"/>
                </a:schemeClr>
              </a:gs>
              <a:gs pos="50000">
                <a:schemeClr val="accent1">
                  <a:tint val="90000"/>
                  <a:shade val="58000"/>
                  <a:satMod val="225000"/>
                </a:schemeClr>
              </a:gs>
              <a:gs pos="65000">
                <a:schemeClr val="accent1">
                  <a:tint val="90000"/>
                  <a:shade val="58000"/>
                  <a:satMod val="225000"/>
                </a:schemeClr>
              </a:gs>
              <a:gs pos="80000">
                <a:schemeClr val="accent1">
                  <a:tint val="90000"/>
                  <a:shade val="69000"/>
                  <a:satMod val="220000"/>
                </a:schemeClr>
              </a:gs>
              <a:gs pos="100000">
                <a:schemeClr val="accent1">
                  <a:tint val="77000"/>
                  <a:shade val="80000"/>
                  <a:satMod val="230000"/>
                </a:schemeClr>
              </a:gs>
            </a:gsLst>
            <a:path path="circle">
              <a:fillToRect l="100000" b="100000"/>
            </a:path>
            <a:tileRect t="-100000" r="-100000"/>
          </a:gradFill>
          <a:ln>
            <a:solidFill>
              <a:schemeClr val="tx2">
                <a:lumMod val="50000"/>
              </a:schemeClr>
            </a:solidFill>
          </a:ln>
          <a:effectLst>
            <a:glow rad="63500">
              <a:schemeClr val="accent1">
                <a:satMod val="175000"/>
                <a:alpha val="40000"/>
              </a:schemeClr>
            </a:glow>
            <a:outerShdw blurRad="76200" dist="50800" dir="5400000" rotWithShape="0">
              <a:srgbClr val="4E3B30">
                <a:alpha val="60000"/>
              </a:srgbClr>
            </a:outerShdw>
          </a:effectLst>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GB" sz="2400" dirty="0">
                <a:ln w="18415" cmpd="sng">
                  <a:noFill/>
                  <a:prstDash val="solid"/>
                </a:ln>
                <a:solidFill>
                  <a:srgbClr val="FFFFFF"/>
                </a:solidFill>
                <a:effectLst>
                  <a:outerShdw blurRad="63500" dir="3600000" algn="tl" rotWithShape="0">
                    <a:srgbClr val="000000">
                      <a:alpha val="70000"/>
                    </a:srgbClr>
                  </a:outerShdw>
                </a:effectLst>
                <a:latin typeface="Arial Black" pitchFamily="34" charset="0"/>
                <a:ea typeface="Calibri" pitchFamily="34" charset="0"/>
                <a:cs typeface="Calibri" pitchFamily="34" charset="0"/>
              </a:rPr>
              <a:t>Bashundhara Group Overview</a:t>
            </a:r>
          </a:p>
        </p:txBody>
      </p:sp>
      <p:graphicFrame>
        <p:nvGraphicFramePr>
          <p:cNvPr id="3" name="Diagram 2">
            <a:extLst>
              <a:ext uri="{FF2B5EF4-FFF2-40B4-BE49-F238E27FC236}">
                <a16:creationId xmlns:a16="http://schemas.microsoft.com/office/drawing/2014/main" id="{E1BE2A50-91D4-6E9E-2FEB-45D7E27728DF}"/>
              </a:ext>
            </a:extLst>
          </p:cNvPr>
          <p:cNvGraphicFramePr/>
          <p:nvPr>
            <p:extLst>
              <p:ext uri="{D42A27DB-BD31-4B8C-83A1-F6EECF244321}">
                <p14:modId xmlns:p14="http://schemas.microsoft.com/office/powerpoint/2010/main" val="1769374503"/>
              </p:ext>
            </p:extLst>
          </p:nvPr>
        </p:nvGraphicFramePr>
        <p:xfrm>
          <a:off x="2270125" y="1834092"/>
          <a:ext cx="7616825" cy="39190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8526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Graphic spid="3"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8BED70-4E28-F61D-AF32-A84355BF7F52}"/>
              </a:ext>
            </a:extLst>
          </p:cNvPr>
          <p:cNvSpPr txBox="1"/>
          <p:nvPr/>
        </p:nvSpPr>
        <p:spPr>
          <a:xfrm>
            <a:off x="3318094" y="548670"/>
            <a:ext cx="5400675" cy="523220"/>
          </a:xfrm>
          <a:prstGeom prst="rect">
            <a:avLst/>
          </a:prstGeom>
          <a:solidFill>
            <a:schemeClr val="accent2">
              <a:lumMod val="20000"/>
              <a:lumOff val="80000"/>
            </a:schemeClr>
          </a:solidFill>
          <a:ln>
            <a:solidFill>
              <a:schemeClr val="accent2"/>
            </a:solidFill>
          </a:ln>
          <a:effectLst>
            <a:glow rad="101600">
              <a:schemeClr val="accent4">
                <a:satMod val="175000"/>
                <a:alpha val="40000"/>
              </a:schemeClr>
            </a:glow>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GB" sz="2800" dirty="0">
                <a:solidFill>
                  <a:srgbClr val="C00000"/>
                </a:solidFill>
                <a:latin typeface="Arial Black" pitchFamily="34" charset="0"/>
              </a:rPr>
              <a:t>Key Products</a:t>
            </a:r>
          </a:p>
        </p:txBody>
      </p:sp>
      <p:graphicFrame>
        <p:nvGraphicFramePr>
          <p:cNvPr id="3" name="Diagram 2">
            <a:extLst>
              <a:ext uri="{FF2B5EF4-FFF2-40B4-BE49-F238E27FC236}">
                <a16:creationId xmlns:a16="http://schemas.microsoft.com/office/drawing/2014/main" id="{565F4DC8-6201-DC5A-1A78-D421185F2E3F}"/>
              </a:ext>
            </a:extLst>
          </p:cNvPr>
          <p:cNvGraphicFramePr/>
          <p:nvPr>
            <p:extLst>
              <p:ext uri="{D42A27DB-BD31-4B8C-83A1-F6EECF244321}">
                <p14:modId xmlns:p14="http://schemas.microsoft.com/office/powerpoint/2010/main" val="1850706284"/>
              </p:ext>
            </p:extLst>
          </p:nvPr>
        </p:nvGraphicFramePr>
        <p:xfrm>
          <a:off x="1060451" y="1785257"/>
          <a:ext cx="6407150" cy="41800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DD5BF115-5843-DF1C-2A18-E4CE0ED35B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18769" y="1475013"/>
            <a:ext cx="2286870" cy="1489292"/>
          </a:xfrm>
          <a:prstGeom prst="rect">
            <a:avLst/>
          </a:prstGeom>
          <a:ln>
            <a:solidFill>
              <a:schemeClr val="tx1"/>
            </a:solidFill>
          </a:ln>
        </p:spPr>
      </p:pic>
      <p:pic>
        <p:nvPicPr>
          <p:cNvPr id="5" name="Picture 4">
            <a:extLst>
              <a:ext uri="{FF2B5EF4-FFF2-40B4-BE49-F238E27FC236}">
                <a16:creationId xmlns:a16="http://schemas.microsoft.com/office/drawing/2014/main" id="{9E29CDD9-ADD0-11A9-5126-C59BBA7EFC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87902" y="3134064"/>
            <a:ext cx="2717737" cy="1209675"/>
          </a:xfrm>
          <a:prstGeom prst="rect">
            <a:avLst/>
          </a:prstGeom>
          <a:ln>
            <a:solidFill>
              <a:schemeClr val="tx1"/>
            </a:solidFill>
          </a:ln>
        </p:spPr>
      </p:pic>
      <p:pic>
        <p:nvPicPr>
          <p:cNvPr id="6" name="Picture 5">
            <a:extLst>
              <a:ext uri="{FF2B5EF4-FFF2-40B4-BE49-F238E27FC236}">
                <a16:creationId xmlns:a16="http://schemas.microsoft.com/office/drawing/2014/main" id="{70F208EE-9FBD-049C-CB47-6862CBF9724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87902" y="4513498"/>
            <a:ext cx="1863651" cy="1319214"/>
          </a:xfrm>
          <a:prstGeom prst="rect">
            <a:avLst/>
          </a:prstGeom>
          <a:ln>
            <a:solidFill>
              <a:schemeClr val="tx1"/>
            </a:solidFill>
          </a:ln>
        </p:spPr>
      </p:pic>
      <p:pic>
        <p:nvPicPr>
          <p:cNvPr id="7" name="Picture 6">
            <a:extLst>
              <a:ext uri="{FF2B5EF4-FFF2-40B4-BE49-F238E27FC236}">
                <a16:creationId xmlns:a16="http://schemas.microsoft.com/office/drawing/2014/main" id="{48470CF2-9FA8-49F6-612C-FBC17B3C2C53}"/>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3182" b="89091" l="9607" r="100000">
                        <a14:foregroundMark x1="78603" y1="57727" x2="78603" y2="57727"/>
                      </a14:backgroundRemoval>
                    </a14:imgEffect>
                  </a14:imgLayer>
                </a14:imgProps>
              </a:ext>
              <a:ext uri="{28A0092B-C50C-407E-A947-70E740481C1C}">
                <a14:useLocalDpi xmlns:a14="http://schemas.microsoft.com/office/drawing/2010/main" val="0"/>
              </a:ext>
            </a:extLst>
          </a:blip>
          <a:stretch>
            <a:fillRect/>
          </a:stretch>
        </p:blipFill>
        <p:spPr>
          <a:xfrm>
            <a:off x="10030596" y="4343739"/>
            <a:ext cx="1784640" cy="1714501"/>
          </a:xfrm>
          <a:prstGeom prst="rect">
            <a:avLst/>
          </a:prstGeom>
          <a:effectLst>
            <a:innerShdw blurRad="63500" dist="50800" dir="13500000">
              <a:prstClr val="black">
                <a:alpha val="50000"/>
              </a:prstClr>
            </a:innerShdw>
          </a:effectLst>
        </p:spPr>
      </p:pic>
    </p:spTree>
    <p:extLst>
      <p:ext uri="{BB962C8B-B14F-4D97-AF65-F5344CB8AC3E}">
        <p14:creationId xmlns:p14="http://schemas.microsoft.com/office/powerpoint/2010/main" val="42802790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Graphic spid="3"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CF2D66-4B6F-0970-F55F-744C5A4B64EC}"/>
              </a:ext>
            </a:extLst>
          </p:cNvPr>
          <p:cNvSpPr txBox="1"/>
          <p:nvPr/>
        </p:nvSpPr>
        <p:spPr>
          <a:xfrm>
            <a:off x="4026691" y="784056"/>
            <a:ext cx="4469607" cy="46166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GB" sz="2400" b="1" dirty="0">
                <a:latin typeface="Arial Black" pitchFamily="34" charset="0"/>
              </a:rPr>
              <a:t>Sales and Cost Statistics</a:t>
            </a:r>
          </a:p>
        </p:txBody>
      </p:sp>
      <p:graphicFrame>
        <p:nvGraphicFramePr>
          <p:cNvPr id="3" name="Table 2">
            <a:extLst>
              <a:ext uri="{FF2B5EF4-FFF2-40B4-BE49-F238E27FC236}">
                <a16:creationId xmlns:a16="http://schemas.microsoft.com/office/drawing/2014/main" id="{F37CBDE6-1C2B-0DEB-39D7-04D59184D4A2}"/>
              </a:ext>
            </a:extLst>
          </p:cNvPr>
          <p:cNvGraphicFramePr>
            <a:graphicFrameLocks noGrp="1"/>
          </p:cNvGraphicFramePr>
          <p:nvPr>
            <p:extLst>
              <p:ext uri="{D42A27DB-BD31-4B8C-83A1-F6EECF244321}">
                <p14:modId xmlns:p14="http://schemas.microsoft.com/office/powerpoint/2010/main" val="3194140351"/>
              </p:ext>
            </p:extLst>
          </p:nvPr>
        </p:nvGraphicFramePr>
        <p:xfrm>
          <a:off x="2251891" y="2396309"/>
          <a:ext cx="7847330" cy="1744727"/>
        </p:xfrm>
        <a:graphic>
          <a:graphicData uri="http://schemas.openxmlformats.org/drawingml/2006/table">
            <a:tbl>
              <a:tblPr>
                <a:tableStyleId>{8A107856-5554-42FB-B03E-39F5DBC370BA}</a:tableStyleId>
              </a:tblPr>
              <a:tblGrid>
                <a:gridCol w="1254526">
                  <a:extLst>
                    <a:ext uri="{9D8B030D-6E8A-4147-A177-3AD203B41FA5}">
                      <a16:colId xmlns:a16="http://schemas.microsoft.com/office/drawing/2014/main" val="20000"/>
                    </a:ext>
                  </a:extLst>
                </a:gridCol>
                <a:gridCol w="1982852">
                  <a:extLst>
                    <a:ext uri="{9D8B030D-6E8A-4147-A177-3AD203B41FA5}">
                      <a16:colId xmlns:a16="http://schemas.microsoft.com/office/drawing/2014/main" val="20001"/>
                    </a:ext>
                  </a:extLst>
                </a:gridCol>
                <a:gridCol w="2347573">
                  <a:extLst>
                    <a:ext uri="{9D8B030D-6E8A-4147-A177-3AD203B41FA5}">
                      <a16:colId xmlns:a16="http://schemas.microsoft.com/office/drawing/2014/main" val="20002"/>
                    </a:ext>
                  </a:extLst>
                </a:gridCol>
                <a:gridCol w="2262379">
                  <a:extLst>
                    <a:ext uri="{9D8B030D-6E8A-4147-A177-3AD203B41FA5}">
                      <a16:colId xmlns:a16="http://schemas.microsoft.com/office/drawing/2014/main" val="20003"/>
                    </a:ext>
                  </a:extLst>
                </a:gridCol>
              </a:tblGrid>
              <a:tr h="806141">
                <a:tc>
                  <a:txBody>
                    <a:bodyPr/>
                    <a:lstStyle/>
                    <a:p>
                      <a:pPr algn="ctr" fontAlgn="ctr"/>
                      <a:r>
                        <a:rPr lang="en-GB" sz="1800" b="1" u="none" strike="noStrike">
                          <a:effectLst/>
                          <a:latin typeface="Times New Roman" pitchFamily="18" charset="0"/>
                          <a:cs typeface="Times New Roman" pitchFamily="18" charset="0"/>
                        </a:rPr>
                        <a:t>Year</a:t>
                      </a:r>
                      <a:endParaRPr lang="en-GB" sz="1800" b="1" i="0" u="none" strike="noStrike">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1E6FF"/>
                    </a:solidFill>
                  </a:tcPr>
                </a:tc>
                <a:tc>
                  <a:txBody>
                    <a:bodyPr/>
                    <a:lstStyle/>
                    <a:p>
                      <a:pPr algn="ctr" fontAlgn="ctr"/>
                      <a:r>
                        <a:rPr lang="en-GB" sz="1800" b="1" u="none" strike="noStrike">
                          <a:effectLst/>
                          <a:latin typeface="Times New Roman" pitchFamily="18" charset="0"/>
                          <a:cs typeface="Times New Roman" pitchFamily="18" charset="0"/>
                        </a:rPr>
                        <a:t>Revenue (BDT in Million)</a:t>
                      </a:r>
                      <a:endParaRPr lang="en-GB" sz="1800" b="1" i="0" u="none" strike="noStrike">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1E6FF"/>
                    </a:solidFill>
                  </a:tcPr>
                </a:tc>
                <a:tc>
                  <a:txBody>
                    <a:bodyPr/>
                    <a:lstStyle/>
                    <a:p>
                      <a:pPr algn="ctr" fontAlgn="ctr"/>
                      <a:r>
                        <a:rPr lang="en-GB" sz="1800" b="1" u="none" strike="noStrike">
                          <a:effectLst/>
                          <a:latin typeface="Times New Roman" pitchFamily="18" charset="0"/>
                          <a:cs typeface="Times New Roman" pitchFamily="18" charset="0"/>
                        </a:rPr>
                        <a:t>Cost of Goods Sold (BDT)</a:t>
                      </a:r>
                      <a:endParaRPr lang="en-GB" sz="1800" b="1" i="0" u="none" strike="noStrike">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1E6FF"/>
                    </a:solidFill>
                  </a:tcPr>
                </a:tc>
                <a:tc>
                  <a:txBody>
                    <a:bodyPr/>
                    <a:lstStyle/>
                    <a:p>
                      <a:pPr algn="ctr" fontAlgn="ctr"/>
                      <a:r>
                        <a:rPr lang="en-GB" sz="1800" b="1" u="none" strike="noStrike">
                          <a:effectLst/>
                          <a:latin typeface="Times New Roman" pitchFamily="18" charset="0"/>
                          <a:cs typeface="Times New Roman" pitchFamily="18" charset="0"/>
                        </a:rPr>
                        <a:t>Profit (BDT)</a:t>
                      </a:r>
                      <a:endParaRPr lang="en-GB" sz="1800" b="1" i="0" u="none" strike="noStrike">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1E6FF"/>
                    </a:solidFill>
                  </a:tcPr>
                </a:tc>
                <a:extLst>
                  <a:ext uri="{0D108BD9-81ED-4DB2-BD59-A6C34878D82A}">
                    <a16:rowId xmlns:a16="http://schemas.microsoft.com/office/drawing/2014/main" val="10000"/>
                  </a:ext>
                </a:extLst>
              </a:tr>
              <a:tr h="482774">
                <a:tc>
                  <a:txBody>
                    <a:bodyPr/>
                    <a:lstStyle/>
                    <a:p>
                      <a:pPr algn="ctr" fontAlgn="ctr"/>
                      <a:r>
                        <a:rPr lang="en-GB" sz="1800" u="none" strike="noStrike">
                          <a:effectLst/>
                          <a:latin typeface="Times New Roman" pitchFamily="18" charset="0"/>
                          <a:cs typeface="Times New Roman" pitchFamily="18" charset="0"/>
                        </a:rPr>
                        <a:t>2022</a:t>
                      </a:r>
                      <a:endParaRPr lang="en-GB" sz="1800" b="0" i="0" u="none" strike="noStrike">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GB" sz="1800" u="none" strike="noStrike">
                          <a:effectLst/>
                          <a:latin typeface="Times New Roman" pitchFamily="18" charset="0"/>
                          <a:cs typeface="Times New Roman" pitchFamily="18" charset="0"/>
                        </a:rPr>
                        <a:t>500</a:t>
                      </a:r>
                      <a:endParaRPr lang="en-GB" sz="1800" b="0" i="0" u="none" strike="noStrike">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GB" sz="1800" u="none" strike="noStrike">
                          <a:effectLst/>
                          <a:latin typeface="Times New Roman" pitchFamily="18" charset="0"/>
                          <a:cs typeface="Times New Roman" pitchFamily="18" charset="0"/>
                        </a:rPr>
                        <a:t>350</a:t>
                      </a:r>
                      <a:endParaRPr lang="en-GB" sz="1800" b="0" i="0" u="none" strike="noStrike">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GB" sz="1800" u="none" strike="noStrike">
                          <a:effectLst/>
                          <a:latin typeface="Times New Roman" pitchFamily="18" charset="0"/>
                          <a:cs typeface="Times New Roman" pitchFamily="18" charset="0"/>
                        </a:rPr>
                        <a:t>150</a:t>
                      </a:r>
                      <a:endParaRPr lang="en-GB" sz="1800" b="0" i="0" u="none" strike="noStrike">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55812">
                <a:tc>
                  <a:txBody>
                    <a:bodyPr/>
                    <a:lstStyle/>
                    <a:p>
                      <a:pPr algn="ctr" fontAlgn="ctr"/>
                      <a:r>
                        <a:rPr lang="en-GB" sz="1800" u="none" strike="noStrike">
                          <a:effectLst/>
                          <a:latin typeface="Times New Roman" pitchFamily="18" charset="0"/>
                          <a:cs typeface="Times New Roman" pitchFamily="18" charset="0"/>
                        </a:rPr>
                        <a:t>2023</a:t>
                      </a:r>
                      <a:endParaRPr lang="en-GB" sz="1800" b="0" i="0" u="none" strike="noStrike">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GB" sz="1800" u="none" strike="noStrike">
                          <a:effectLst/>
                          <a:latin typeface="Times New Roman" pitchFamily="18" charset="0"/>
                          <a:cs typeface="Times New Roman" pitchFamily="18" charset="0"/>
                        </a:rPr>
                        <a:t>550</a:t>
                      </a:r>
                      <a:endParaRPr lang="en-GB" sz="1800" b="0" i="0" u="none" strike="noStrike">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GB" sz="1800" u="none" strike="noStrike">
                          <a:effectLst/>
                          <a:latin typeface="Times New Roman" pitchFamily="18" charset="0"/>
                          <a:cs typeface="Times New Roman" pitchFamily="18" charset="0"/>
                        </a:rPr>
                        <a:t>375</a:t>
                      </a:r>
                      <a:endParaRPr lang="en-GB" sz="1800" b="0" i="0" u="none" strike="noStrike">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GB" sz="1800" u="none" strike="noStrike" dirty="0">
                          <a:effectLst/>
                          <a:latin typeface="Times New Roman" pitchFamily="18" charset="0"/>
                          <a:cs typeface="Times New Roman" pitchFamily="18" charset="0"/>
                        </a:rPr>
                        <a:t>175</a:t>
                      </a:r>
                      <a:endParaRPr lang="en-GB"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887885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129E0857-0454-2021-1E14-61E96D4DD42E}"/>
              </a:ext>
            </a:extLst>
          </p:cNvPr>
          <p:cNvGraphicFramePr>
            <a:graphicFrameLocks/>
          </p:cNvGraphicFramePr>
          <p:nvPr>
            <p:extLst>
              <p:ext uri="{D42A27DB-BD31-4B8C-83A1-F6EECF244321}">
                <p14:modId xmlns:p14="http://schemas.microsoft.com/office/powerpoint/2010/main" val="3972386429"/>
              </p:ext>
            </p:extLst>
          </p:nvPr>
        </p:nvGraphicFramePr>
        <p:xfrm>
          <a:off x="3007515" y="1707695"/>
          <a:ext cx="6621069" cy="3905251"/>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66CC7A4C-D188-0205-1407-8CB70D963BF8}"/>
              </a:ext>
            </a:extLst>
          </p:cNvPr>
          <p:cNvSpPr txBox="1"/>
          <p:nvPr/>
        </p:nvSpPr>
        <p:spPr>
          <a:xfrm>
            <a:off x="2659172" y="377201"/>
            <a:ext cx="6717509"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GB" b="1" dirty="0">
                <a:latin typeface="Arial Black" pitchFamily="34" charset="0"/>
              </a:rPr>
              <a:t>Financial Performance Overview (2022-2023)</a:t>
            </a:r>
          </a:p>
        </p:txBody>
      </p:sp>
    </p:spTree>
    <p:extLst>
      <p:ext uri="{BB962C8B-B14F-4D97-AF65-F5344CB8AC3E}">
        <p14:creationId xmlns:p14="http://schemas.microsoft.com/office/powerpoint/2010/main" val="335891444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74B921-0B78-3BCE-D0DC-E19C74738316}"/>
              </a:ext>
            </a:extLst>
          </p:cNvPr>
          <p:cNvSpPr txBox="1"/>
          <p:nvPr/>
        </p:nvSpPr>
        <p:spPr>
          <a:xfrm>
            <a:off x="3489549" y="799368"/>
            <a:ext cx="5698333" cy="40011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GB" sz="2000" dirty="0">
                <a:latin typeface="Arial Black" pitchFamily="34" charset="0"/>
              </a:rPr>
              <a:t>Corporate Social Responsibility (CSR)</a:t>
            </a:r>
            <a:endParaRPr lang="en-GB" sz="2000" b="1" dirty="0">
              <a:latin typeface="Arial Black" pitchFamily="34" charset="0"/>
            </a:endParaRPr>
          </a:p>
        </p:txBody>
      </p:sp>
      <p:graphicFrame>
        <p:nvGraphicFramePr>
          <p:cNvPr id="3" name="Diagram 2">
            <a:extLst>
              <a:ext uri="{FF2B5EF4-FFF2-40B4-BE49-F238E27FC236}">
                <a16:creationId xmlns:a16="http://schemas.microsoft.com/office/drawing/2014/main" id="{9EFD1D6D-0ED2-BA4F-32B6-A13FD368774A}"/>
              </a:ext>
            </a:extLst>
          </p:cNvPr>
          <p:cNvGraphicFramePr/>
          <p:nvPr>
            <p:extLst>
              <p:ext uri="{D42A27DB-BD31-4B8C-83A1-F6EECF244321}">
                <p14:modId xmlns:p14="http://schemas.microsoft.com/office/powerpoint/2010/main" val="2719684977"/>
              </p:ext>
            </p:extLst>
          </p:nvPr>
        </p:nvGraphicFramePr>
        <p:xfrm>
          <a:off x="2320752" y="1737480"/>
          <a:ext cx="8035925" cy="40142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6076161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out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Graphic spid="3"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2F1148-4CBC-1797-04C8-53CFF508C6F0}"/>
              </a:ext>
            </a:extLst>
          </p:cNvPr>
          <p:cNvSpPr txBox="1"/>
          <p:nvPr/>
        </p:nvSpPr>
        <p:spPr>
          <a:xfrm>
            <a:off x="2947984" y="824491"/>
            <a:ext cx="6986591" cy="40011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GB" sz="2000" b="1" cap="all" dirty="0">
                <a:ln w="0"/>
                <a:solidFill>
                  <a:srgbClr val="FF0000"/>
                </a:solidFill>
                <a:effectLst>
                  <a:reflection blurRad="12700" stA="50000" endPos="50000" dist="5000" dir="5400000" sy="-100000" rotWithShape="0"/>
                </a:effectLst>
                <a:latin typeface="Arial Black" pitchFamily="34" charset="0"/>
              </a:rPr>
              <a:t>Bashundhara LP Gas Documentary </a:t>
            </a:r>
            <a:r>
              <a:rPr lang="en-GB" sz="2000" b="1" cap="all" dirty="0" err="1">
                <a:ln w="0"/>
                <a:solidFill>
                  <a:srgbClr val="FF0000"/>
                </a:solidFill>
                <a:effectLst>
                  <a:reflection blurRad="12700" stA="50000" endPos="50000" dist="5000" dir="5400000" sy="-100000" rotWithShape="0"/>
                </a:effectLst>
                <a:latin typeface="Arial Black" pitchFamily="34" charset="0"/>
              </a:rPr>
              <a:t>vedio</a:t>
            </a:r>
            <a:endParaRPr lang="en-GB" sz="2000" b="1" cap="all" dirty="0">
              <a:ln w="0"/>
              <a:solidFill>
                <a:srgbClr val="FF0000"/>
              </a:solidFill>
              <a:effectLst>
                <a:reflection blurRad="12700" stA="50000" endPos="50000" dist="5000" dir="5400000" sy="-100000" rotWithShape="0"/>
              </a:effectLst>
              <a:latin typeface="Arial Black" pitchFamily="34" charset="0"/>
            </a:endParaRPr>
          </a:p>
        </p:txBody>
      </p:sp>
      <p:pic>
        <p:nvPicPr>
          <p:cNvPr id="3" name="trim_trim_trim_trim_Bashundhara_LP_Gas_Documentary(720p)  fbe63cc6_c6_c3.mp4">
            <a:hlinkClick r:id="" action="ppaction://media"/>
            <a:extLst>
              <a:ext uri="{FF2B5EF4-FFF2-40B4-BE49-F238E27FC236}">
                <a16:creationId xmlns:a16="http://schemas.microsoft.com/office/drawing/2014/main" id="{79ADCD80-C15E-5415-7163-A0B6B5A101C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69353" y="1423986"/>
            <a:ext cx="7899400" cy="4443414"/>
          </a:xfrm>
          <a:prstGeom prst="rect">
            <a:avLst/>
          </a:prstGeom>
        </p:spPr>
      </p:pic>
    </p:spTree>
    <p:extLst>
      <p:ext uri="{BB962C8B-B14F-4D97-AF65-F5344CB8AC3E}">
        <p14:creationId xmlns:p14="http://schemas.microsoft.com/office/powerpoint/2010/main" val="307737501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3"/>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3"/>
                                        </p:tgtEl>
                                      </p:cBhvr>
                                    </p:cmd>
                                  </p:childTnLst>
                                </p:cTn>
                              </p:par>
                            </p:childTnLst>
                          </p:cTn>
                        </p:par>
                      </p:childTnLst>
                    </p:cTn>
                  </p:par>
                </p:childTnLst>
              </p:cTn>
              <p:nextCondLst>
                <p:cond evt="onClick" delay="0">
                  <p:tgtEl>
                    <p:spTgt spid="3"/>
                  </p:tgtEl>
                </p:cond>
              </p:nextCondLst>
            </p:seq>
            <p:video>
              <p:cMediaNode vol="80000">
                <p:cTn id="15" fill="hold" display="0">
                  <p:stCondLst>
                    <p:cond delay="indefinite"/>
                  </p:stCondLst>
                </p:cTn>
                <p:tgtEl>
                  <p:spTgt spid="3"/>
                </p:tgtEl>
              </p:cMediaNode>
            </p:video>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564510-FF34-E5B6-50FD-5F1DD2B1CAC9}"/>
              </a:ext>
            </a:extLst>
          </p:cNvPr>
          <p:cNvSpPr txBox="1"/>
          <p:nvPr/>
        </p:nvSpPr>
        <p:spPr>
          <a:xfrm>
            <a:off x="2340173" y="828154"/>
            <a:ext cx="3211116" cy="46166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GB" sz="2400" b="1" dirty="0" err="1">
                <a:latin typeface="Arial Black" pitchFamily="34" charset="0"/>
              </a:rPr>
              <a:t>Mision</a:t>
            </a:r>
            <a:endParaRPr lang="en-GB" sz="2400" b="1" dirty="0">
              <a:latin typeface="Arial Black" pitchFamily="34" charset="0"/>
            </a:endParaRPr>
          </a:p>
        </p:txBody>
      </p:sp>
      <p:sp>
        <p:nvSpPr>
          <p:cNvPr id="3" name="TextBox 2">
            <a:extLst>
              <a:ext uri="{FF2B5EF4-FFF2-40B4-BE49-F238E27FC236}">
                <a16:creationId xmlns:a16="http://schemas.microsoft.com/office/drawing/2014/main" id="{B45ED80D-6D2B-0CA4-D2F3-A1DE71763548}"/>
              </a:ext>
            </a:extLst>
          </p:cNvPr>
          <p:cNvSpPr txBox="1"/>
          <p:nvPr/>
        </p:nvSpPr>
        <p:spPr>
          <a:xfrm>
            <a:off x="6815735" y="828154"/>
            <a:ext cx="3036092" cy="46166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GB" sz="2400" b="1">
                <a:latin typeface="Arial Black" pitchFamily="34" charset="0"/>
              </a:rPr>
              <a:t>Vision</a:t>
            </a:r>
          </a:p>
        </p:txBody>
      </p:sp>
      <p:sp>
        <p:nvSpPr>
          <p:cNvPr id="4" name="Flowchart: Process 3">
            <a:extLst>
              <a:ext uri="{FF2B5EF4-FFF2-40B4-BE49-F238E27FC236}">
                <a16:creationId xmlns:a16="http://schemas.microsoft.com/office/drawing/2014/main" id="{2EEFEDD3-0C8E-2555-93C4-796D3BDDFC1C}"/>
              </a:ext>
            </a:extLst>
          </p:cNvPr>
          <p:cNvSpPr/>
          <p:nvPr/>
        </p:nvSpPr>
        <p:spPr>
          <a:xfrm>
            <a:off x="1935956" y="1600760"/>
            <a:ext cx="4019550" cy="4448175"/>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just"/>
            <a:r>
              <a:rPr lang="en-GB" dirty="0">
                <a:latin typeface="Times New Roman" pitchFamily="18" charset="0"/>
                <a:cs typeface="Times New Roman" pitchFamily="18" charset="0"/>
              </a:rPr>
              <a:t>Bashundhara Group believes in serving the people and the country; not only in doing business and making profit. It had come into existence with that belief and adopted. For the People, for the Country as its care </a:t>
            </a:r>
            <a:r>
              <a:rPr lang="en-GB" dirty="0" err="1">
                <a:latin typeface="Times New Roman" pitchFamily="18" charset="0"/>
                <a:cs typeface="Times New Roman" pitchFamily="18" charset="0"/>
              </a:rPr>
              <a:t>them.The</a:t>
            </a:r>
            <a:r>
              <a:rPr lang="en-GB" dirty="0">
                <a:latin typeface="Times New Roman" pitchFamily="18" charset="0"/>
                <a:cs typeface="Times New Roman" pitchFamily="18" charset="0"/>
              </a:rPr>
              <a:t> Group has reached out to many poor and underprivileged people through different philanthropic services and it wants to expand them across the country for the welfare of the people and development of the country.</a:t>
            </a:r>
          </a:p>
        </p:txBody>
      </p:sp>
      <p:sp>
        <p:nvSpPr>
          <p:cNvPr id="5" name="Flowchart: Process 4">
            <a:extLst>
              <a:ext uri="{FF2B5EF4-FFF2-40B4-BE49-F238E27FC236}">
                <a16:creationId xmlns:a16="http://schemas.microsoft.com/office/drawing/2014/main" id="{0406AED5-66E8-2AE4-5D68-1968A741FCCE}"/>
              </a:ext>
            </a:extLst>
          </p:cNvPr>
          <p:cNvSpPr/>
          <p:nvPr/>
        </p:nvSpPr>
        <p:spPr>
          <a:xfrm>
            <a:off x="6577354" y="1581671"/>
            <a:ext cx="4019550" cy="4448175"/>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just"/>
            <a:r>
              <a:rPr lang="en-GB" dirty="0">
                <a:latin typeface="Times New Roman" pitchFamily="18" charset="0"/>
                <a:cs typeface="Times New Roman" pitchFamily="18" charset="0"/>
              </a:rPr>
              <a:t>Bashundhara Group has already become one of the largest conglomerates and the leader in many areas of business and industry in Bangladesh. It wishes to go far ahead from where it is now. The group wants to be the </a:t>
            </a:r>
            <a:r>
              <a:rPr lang="en-US" dirty="0">
                <a:latin typeface="Times New Roman" pitchFamily="18" charset="0"/>
                <a:cs typeface="Times New Roman" pitchFamily="18" charset="0"/>
              </a:rPr>
              <a:t>country's largest business house and the biggest contributor, from the private sector</a:t>
            </a:r>
            <a:r>
              <a:rPr lang="en-GB" dirty="0">
                <a:latin typeface="Times New Roman" pitchFamily="18" charset="0"/>
                <a:cs typeface="Times New Roman" pitchFamily="18" charset="0"/>
              </a:rPr>
              <a:t> to the economics and social development. It also wishes to bring more and more people under the job and thus become the largest employer in the private sector.</a:t>
            </a:r>
          </a:p>
        </p:txBody>
      </p:sp>
    </p:spTree>
    <p:extLst>
      <p:ext uri="{BB962C8B-B14F-4D97-AF65-F5344CB8AC3E}">
        <p14:creationId xmlns:p14="http://schemas.microsoft.com/office/powerpoint/2010/main" val="88343948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out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barn(inVertical)">
                                      <p:cBhvr>
                                        <p:cTn id="22" dur="500"/>
                                        <p:tgtEl>
                                          <p:spTgt spid="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27</TotalTime>
  <Words>406</Words>
  <Application>Microsoft Office PowerPoint</Application>
  <PresentationFormat>Widescreen</PresentationFormat>
  <Paragraphs>55</Paragraphs>
  <Slides>11</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Arial Black</vt:lpstr>
      <vt:lpstr>Calibri</vt:lpstr>
      <vt:lpstr>Gill Sans MT</vt:lpstr>
      <vt:lpstr>Times New Roman</vt:lpstr>
      <vt:lpstr>Wingdings</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Rabiul Islam</dc:creator>
  <cp:lastModifiedBy>Smart Think</cp:lastModifiedBy>
  <cp:revision>1</cp:revision>
  <dcterms:created xsi:type="dcterms:W3CDTF">2025-02-16T13:46:58Z</dcterms:created>
  <dcterms:modified xsi:type="dcterms:W3CDTF">2025-02-16T15:26:31Z</dcterms:modified>
</cp:coreProperties>
</file>